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315" r:id="rId3"/>
    <p:sldId id="314" r:id="rId4"/>
    <p:sldId id="260" r:id="rId5"/>
    <p:sldId id="261" r:id="rId6"/>
    <p:sldId id="266" r:id="rId7"/>
    <p:sldId id="267" r:id="rId8"/>
    <p:sldId id="264" r:id="rId9"/>
    <p:sldId id="275" r:id="rId10"/>
    <p:sldId id="276" r:id="rId11"/>
    <p:sldId id="277" r:id="rId12"/>
    <p:sldId id="280" r:id="rId13"/>
    <p:sldId id="278" r:id="rId14"/>
    <p:sldId id="284" r:id="rId15"/>
    <p:sldId id="279" r:id="rId16"/>
    <p:sldId id="274" r:id="rId17"/>
    <p:sldId id="272" r:id="rId18"/>
    <p:sldId id="286" r:id="rId19"/>
    <p:sldId id="269" r:id="rId20"/>
    <p:sldId id="271" r:id="rId21"/>
    <p:sldId id="287" r:id="rId22"/>
    <p:sldId id="270" r:id="rId23"/>
    <p:sldId id="273" r:id="rId24"/>
    <p:sldId id="290" r:id="rId25"/>
    <p:sldId id="292" r:id="rId26"/>
    <p:sldId id="293" r:id="rId27"/>
    <p:sldId id="294" r:id="rId28"/>
    <p:sldId id="309" r:id="rId29"/>
    <p:sldId id="295" r:id="rId30"/>
    <p:sldId id="296" r:id="rId31"/>
    <p:sldId id="297" r:id="rId32"/>
    <p:sldId id="298" r:id="rId33"/>
    <p:sldId id="281" r:id="rId34"/>
    <p:sldId id="282" r:id="rId35"/>
    <p:sldId id="283" r:id="rId36"/>
    <p:sldId id="299" r:id="rId37"/>
    <p:sldId id="300" r:id="rId38"/>
    <p:sldId id="304" r:id="rId39"/>
    <p:sldId id="262" r:id="rId40"/>
    <p:sldId id="307" r:id="rId41"/>
    <p:sldId id="308" r:id="rId42"/>
    <p:sldId id="268" r:id="rId43"/>
    <p:sldId id="305" r:id="rId44"/>
    <p:sldId id="302" r:id="rId45"/>
    <p:sldId id="310" r:id="rId46"/>
    <p:sldId id="301" r:id="rId47"/>
    <p:sldId id="303" r:id="rId48"/>
    <p:sldId id="311" r:id="rId49"/>
    <p:sldId id="316" r:id="rId50"/>
    <p:sldId id="317" r:id="rId51"/>
    <p:sldId id="313" r:id="rId5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D45F"/>
    <a:srgbClr val="242424"/>
    <a:srgbClr val="FAFCD7"/>
    <a:srgbClr val="165498"/>
    <a:srgbClr val="0368AC"/>
    <a:srgbClr val="1B57A2"/>
    <a:srgbClr val="2F5B9D"/>
    <a:srgbClr val="203864"/>
    <a:srgbClr val="FF9F35"/>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49135" autoAdjust="0"/>
  </p:normalViewPr>
  <p:slideViewPr>
    <p:cSldViewPr snapToGrid="0">
      <p:cViewPr varScale="1">
        <p:scale>
          <a:sx n="38" d="100"/>
          <a:sy n="38" d="100"/>
        </p:scale>
        <p:origin x="951" y="4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20/09/2021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Bonjour à toutes et à tous (et Merci aux </a:t>
            </a:r>
            <a:r>
              <a:rPr lang="fr-FR" dirty="0" err="1"/>
              <a:t>orgas</a:t>
            </a:r>
            <a:r>
              <a:rPr lang="fr-FR" dirty="0"/>
              <a:t> pour leur invitation)</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D’un côté, les gens qui s’occupaient des </a:t>
            </a:r>
            <a:r>
              <a:rPr lang="fr-FR" b="1" i="0" dirty="0">
                <a:solidFill>
                  <a:srgbClr val="1D1C1D"/>
                </a:solidFill>
                <a:effectLst/>
                <a:latin typeface="Slack-Lato"/>
              </a:rPr>
              <a:t>produits dérivés actions </a:t>
            </a:r>
            <a:r>
              <a:rPr lang="fr-FR" b="0" i="0" dirty="0">
                <a:solidFill>
                  <a:srgbClr val="1D1C1D"/>
                </a:solidFill>
                <a:effectLst/>
                <a:latin typeface="Slack-Lato"/>
              </a:rPr>
              <a:t>(ou ils étaient les champions du monde). Ce sera la partie en bleu</a:t>
            </a:r>
          </a:p>
          <a:p>
            <a:pPr marL="228600" indent="-228600">
              <a:buAutoNum type="arabicPeriod"/>
            </a:pPr>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4084081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De l’autre, </a:t>
            </a:r>
            <a:r>
              <a:rPr lang="fr-FR" b="1" i="0" dirty="0">
                <a:solidFill>
                  <a:srgbClr val="1D1C1D"/>
                </a:solidFill>
                <a:effectLst/>
                <a:latin typeface="Slack-Lato"/>
              </a:rPr>
              <a:t>les gens qui s’occupaient du </a:t>
            </a:r>
            <a:r>
              <a:rPr lang="fr-FR" b="1" i="0" dirty="0" err="1">
                <a:solidFill>
                  <a:srgbClr val="1D1C1D"/>
                </a:solidFill>
                <a:effectLst/>
                <a:latin typeface="Slack-Lato"/>
              </a:rPr>
              <a:t>Fixed</a:t>
            </a:r>
            <a:r>
              <a:rPr lang="fr-FR" b="1" i="0" dirty="0">
                <a:solidFill>
                  <a:srgbClr val="1D1C1D"/>
                </a:solidFill>
                <a:effectLst/>
                <a:latin typeface="Slack-Lato"/>
              </a:rPr>
              <a:t> </a:t>
            </a:r>
            <a:r>
              <a:rPr lang="fr-FR" b="1" i="0" dirty="0" err="1">
                <a:solidFill>
                  <a:srgbClr val="1D1C1D"/>
                </a:solidFill>
                <a:effectLst/>
                <a:latin typeface="Slack-Lato"/>
              </a:rPr>
              <a:t>Income</a:t>
            </a:r>
            <a:r>
              <a:rPr lang="fr-FR" b="0" i="0" dirty="0">
                <a:solidFill>
                  <a:srgbClr val="1D1C1D"/>
                </a:solidFill>
                <a:effectLst/>
                <a:latin typeface="Slack-Lato"/>
              </a:rPr>
              <a:t>, c.ad. des produits de </a:t>
            </a:r>
            <a:r>
              <a:rPr lang="fr-FR" b="1" i="0" dirty="0">
                <a:solidFill>
                  <a:srgbClr val="1D1C1D"/>
                </a:solidFill>
                <a:effectLst/>
                <a:latin typeface="Slack-Lato"/>
              </a:rPr>
              <a:t>taux et matière première </a:t>
            </a:r>
          </a:p>
          <a:p>
            <a:pPr marL="0" indent="0">
              <a:buNone/>
            </a:pPr>
            <a:endParaRPr lang="fr-FR" b="0" i="0" dirty="0">
              <a:solidFill>
                <a:srgbClr val="1D1C1D"/>
              </a:solidFill>
              <a:effectLst/>
              <a:latin typeface="Slack-Lato"/>
            </a:endParaRPr>
          </a:p>
          <a:p>
            <a:pPr marL="0" indent="0">
              <a:buNone/>
            </a:pPr>
            <a:r>
              <a:rPr lang="fr-FR" b="0" i="0" dirty="0">
                <a:solidFill>
                  <a:srgbClr val="1D1C1D"/>
                </a:solidFill>
                <a:effectLst/>
                <a:latin typeface="Slack-Lato"/>
              </a:rPr>
              <a:t>(</a:t>
            </a:r>
            <a:r>
              <a:rPr lang="fr-FR" b="1" i="0" dirty="0">
                <a:solidFill>
                  <a:srgbClr val="1D1C1D"/>
                </a:solidFill>
                <a:effectLst/>
                <a:latin typeface="Slack-Lato"/>
              </a:rPr>
              <a:t>indispensable pour la banque</a:t>
            </a:r>
            <a:r>
              <a:rPr lang="fr-FR" b="0" i="0" dirty="0">
                <a:solidFill>
                  <a:srgbClr val="1D1C1D"/>
                </a:solidFill>
                <a:effectLst/>
                <a:latin typeface="Slack-Lato"/>
              </a:rPr>
              <a:t>, </a:t>
            </a:r>
            <a:r>
              <a:rPr lang="fr-FR" b="1" i="0" dirty="0">
                <a:solidFill>
                  <a:srgbClr val="1D1C1D"/>
                </a:solidFill>
                <a:effectLst/>
                <a:latin typeface="Slack-Lato"/>
              </a:rPr>
              <a:t>mais ou les investissements </a:t>
            </a:r>
            <a:r>
              <a:rPr lang="fr-FR" b="0" i="0" dirty="0">
                <a:solidFill>
                  <a:srgbClr val="1D1C1D"/>
                </a:solidFill>
                <a:effectLst/>
                <a:latin typeface="Slack-Lato"/>
              </a:rPr>
              <a:t>avaient été moindres au fil des années). </a:t>
            </a:r>
          </a:p>
          <a:p>
            <a:pPr marL="0" indent="0">
              <a:buNone/>
            </a:pPr>
            <a:endParaRPr lang="fr-FR" b="0" i="0" dirty="0">
              <a:solidFill>
                <a:srgbClr val="1D1C1D"/>
              </a:solidFill>
              <a:effectLst/>
              <a:latin typeface="Slack-Lato"/>
            </a:endParaRPr>
          </a:p>
          <a:p>
            <a:pPr marL="0" indent="0">
              <a:buNone/>
            </a:pPr>
            <a:r>
              <a:rPr lang="fr-FR" b="0" i="0" dirty="0">
                <a:solidFill>
                  <a:srgbClr val="1D1C1D"/>
                </a:solidFill>
                <a:effectLst/>
                <a:latin typeface="Slack-Lato"/>
              </a:rPr>
              <a:t>Ce sera la partie en rouge.</a:t>
            </a:r>
          </a:p>
          <a:p>
            <a:pPr marL="0" indent="0">
              <a:buNone/>
            </a:pPr>
            <a:endParaRPr lang="fr-FR" b="0" i="0" dirty="0">
              <a:solidFill>
                <a:srgbClr val="1D1C1D"/>
              </a:solidFill>
              <a:effectLst/>
              <a:latin typeface="Slack-Lato"/>
            </a:endParaRPr>
          </a:p>
          <a:p>
            <a:pPr marL="0" indent="0">
              <a:buNone/>
            </a:pPr>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2042897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1" i="0" dirty="0">
                <a:solidFill>
                  <a:srgbClr val="1D1C1D"/>
                </a:solidFill>
                <a:effectLst/>
                <a:latin typeface="Slack-Lato"/>
              </a:rPr>
              <a:t>L’IT </a:t>
            </a:r>
            <a:r>
              <a:rPr lang="fr-FR" b="0" i="0" dirty="0">
                <a:solidFill>
                  <a:srgbClr val="1D1C1D"/>
                </a:solidFill>
                <a:effectLst/>
                <a:latin typeface="Slack-Lato"/>
              </a:rPr>
              <a:t>était à peu près alignée avec l’argent et </a:t>
            </a:r>
            <a:r>
              <a:rPr lang="fr-FR" b="1" i="0" dirty="0">
                <a:solidFill>
                  <a:srgbClr val="1D1C1D"/>
                </a:solidFill>
                <a:effectLst/>
                <a:latin typeface="Slack-Lato"/>
              </a:rPr>
              <a:t>3 grandes divisions</a:t>
            </a:r>
            <a:r>
              <a:rPr lang="fr-FR" b="0" i="0" dirty="0">
                <a:solidFill>
                  <a:srgbClr val="1D1C1D"/>
                </a:solidFill>
                <a:effectLst/>
                <a:latin typeface="Slack-Lato"/>
              </a:rPr>
              <a:t> :</a:t>
            </a:r>
          </a:p>
          <a:p>
            <a:pPr marL="0" indent="0">
              <a:buNone/>
            </a:pPr>
            <a:endParaRPr lang="fr-FR" b="0" i="0" dirty="0">
              <a:solidFill>
                <a:srgbClr val="1D1C1D"/>
              </a:solidFill>
              <a:effectLst/>
              <a:latin typeface="Slack-Lato"/>
            </a:endParaRPr>
          </a:p>
          <a:p>
            <a:pPr marL="228600" indent="-228600">
              <a:buFont typeface="+mj-lt"/>
              <a:buAutoNum type="arabicPeriod"/>
            </a:pPr>
            <a:r>
              <a:rPr lang="fr-FR" b="0" i="0" dirty="0">
                <a:solidFill>
                  <a:srgbClr val="1D1C1D"/>
                </a:solidFill>
                <a:effectLst/>
                <a:latin typeface="Slack-Lato"/>
              </a:rPr>
              <a:t>un pôle qui travaillait pour les champions cote action </a:t>
            </a:r>
          </a:p>
          <a:p>
            <a:pPr marL="228600" indent="-228600">
              <a:buFont typeface="+mj-lt"/>
              <a:buAutoNum type="arabicPeriod"/>
            </a:pPr>
            <a:r>
              <a:rPr lang="fr-FR" b="0" i="0" dirty="0">
                <a:solidFill>
                  <a:srgbClr val="1D1C1D"/>
                </a:solidFill>
                <a:effectLst/>
                <a:latin typeface="Slack-Lato"/>
              </a:rPr>
              <a:t>un pôle pour servir les desks de taux (qu’on appelle aussi le </a:t>
            </a:r>
            <a:r>
              <a:rPr lang="fr-FR" b="0" i="0" dirty="0" err="1">
                <a:solidFill>
                  <a:srgbClr val="1D1C1D"/>
                </a:solidFill>
                <a:effectLst/>
                <a:latin typeface="Slack-Lato"/>
              </a:rPr>
              <a:t>fixed</a:t>
            </a:r>
            <a:r>
              <a:rPr lang="fr-FR" b="0" i="0" dirty="0">
                <a:solidFill>
                  <a:srgbClr val="1D1C1D"/>
                </a:solidFill>
                <a:effectLst/>
                <a:latin typeface="Slack-Lato"/>
              </a:rPr>
              <a:t> </a:t>
            </a:r>
            <a:r>
              <a:rPr lang="fr-FR" b="0" i="0" dirty="0" err="1">
                <a:solidFill>
                  <a:srgbClr val="1D1C1D"/>
                </a:solidFill>
                <a:effectLst/>
                <a:latin typeface="Slack-Lato"/>
              </a:rPr>
              <a:t>Income</a:t>
            </a:r>
            <a:r>
              <a:rPr lang="fr-FR" b="0" i="0" dirty="0">
                <a:solidFill>
                  <a:srgbClr val="1D1C1D"/>
                </a:solidFill>
                <a:effectLst/>
                <a:latin typeface="Slack-Lato"/>
              </a:rPr>
              <a:t>)</a:t>
            </a:r>
          </a:p>
          <a:p>
            <a:pPr marL="228600" indent="-228600">
              <a:buFont typeface="+mj-lt"/>
              <a:buAutoNum type="arabicPeriod"/>
            </a:pPr>
            <a:r>
              <a:rPr lang="fr-FR" b="0" i="0" dirty="0">
                <a:solidFill>
                  <a:srgbClr val="1D1C1D"/>
                </a:solidFill>
                <a:effectLst/>
                <a:latin typeface="Slack-Lato"/>
              </a:rPr>
              <a:t>et un pôle au milieu qui aidaient tout le monde pour certains sujets transverses du genre : les connecteurs pour les différents marchés (la bourse de NY, de Londres, de HK, Euronext etc.).</a:t>
            </a:r>
            <a:br>
              <a:rPr lang="fr-FR" b="0" i="0" dirty="0">
                <a:solidFill>
                  <a:srgbClr val="1D1C1D"/>
                </a:solidFill>
                <a:effectLst/>
                <a:latin typeface="Slack-Lato"/>
              </a:rPr>
            </a:br>
            <a:br>
              <a:rPr lang="fr-FR" b="0" i="0" dirty="0">
                <a:solidFill>
                  <a:srgbClr val="1D1C1D"/>
                </a:solidFill>
                <a:effectLst/>
                <a:latin typeface="Slack-Lato"/>
              </a:rPr>
            </a:br>
            <a:r>
              <a:rPr lang="fr-FR" b="0" i="0" dirty="0">
                <a:solidFill>
                  <a:srgbClr val="1D1C1D"/>
                </a:solidFill>
                <a:effectLst/>
                <a:latin typeface="Slack-Lato"/>
              </a:rPr>
              <a:t>Enfin </a:t>
            </a:r>
            <a:r>
              <a:rPr lang="fr-FR" b="1" i="0" dirty="0">
                <a:solidFill>
                  <a:srgbClr val="1D1C1D"/>
                </a:solidFill>
                <a:effectLst/>
                <a:latin typeface="Slack-Lato"/>
              </a:rPr>
              <a:t>« qui aidait tout le monde »…</a:t>
            </a:r>
            <a:r>
              <a:rPr lang="fr-FR" b="0" i="0" dirty="0">
                <a:solidFill>
                  <a:srgbClr val="1D1C1D"/>
                </a:solidFill>
                <a:effectLst/>
                <a:latin typeface="Slack-Lato"/>
              </a:rPr>
              <a:t> </a:t>
            </a:r>
            <a:r>
              <a:rPr lang="fr-FR" b="1" i="0" dirty="0">
                <a:solidFill>
                  <a:srgbClr val="1D1C1D"/>
                </a:solidFill>
                <a:effectLst/>
                <a:latin typeface="Slack-Lato"/>
              </a:rPr>
              <a:t>leur vision était </a:t>
            </a:r>
            <a:r>
              <a:rPr lang="fr-FR" b="0" i="0" dirty="0">
                <a:solidFill>
                  <a:srgbClr val="1D1C1D"/>
                </a:solidFill>
                <a:effectLst/>
                <a:latin typeface="Slack-Lato"/>
              </a:rPr>
              <a:t>complètement </a:t>
            </a:r>
            <a:r>
              <a:rPr lang="fr-FR" b="1" i="0" dirty="0">
                <a:solidFill>
                  <a:srgbClr val="1D1C1D"/>
                </a:solidFill>
                <a:effectLst/>
                <a:latin typeface="Slack-Lato"/>
              </a:rPr>
              <a:t>biaisée et orientée vers les champions du monde et leurs contraintes (en toute logique)</a:t>
            </a:r>
            <a:r>
              <a:rPr lang="fr-FR" b="0" i="0" dirty="0">
                <a:solidFill>
                  <a:srgbClr val="1D1C1D"/>
                </a:solidFill>
                <a:effectLst/>
                <a:latin typeface="Slack-Lato"/>
              </a:rPr>
              <a:t>. Les autres -cote taux en rouge- devaient attendre un peu plus longtemps pour avoir leurs accès à un nouveau marche ou plateforme, et leurs spécificités n’étaient pas toujours prises en compte ni comprises.</a:t>
            </a: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2780485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1D1C1D"/>
                </a:solidFill>
                <a:effectLst/>
                <a:latin typeface="Slack-Lato"/>
              </a:rPr>
              <a:t>Du coup un jour, Le métier -cote produit de taux- en a eu marre de ce time-to-</a:t>
            </a:r>
            <a:r>
              <a:rPr lang="fr-FR" b="0" i="0" dirty="0" err="1">
                <a:solidFill>
                  <a:srgbClr val="1D1C1D"/>
                </a:solidFill>
                <a:effectLst/>
                <a:latin typeface="Slack-Lato"/>
              </a:rPr>
              <a:t>market</a:t>
            </a:r>
            <a:r>
              <a:rPr lang="fr-FR" b="0" i="0" dirty="0">
                <a:solidFill>
                  <a:srgbClr val="1D1C1D"/>
                </a:solidFill>
                <a:effectLst/>
                <a:latin typeface="Slack-Lato"/>
              </a:rPr>
              <a:t> un peu pourri et </a:t>
            </a:r>
            <a:r>
              <a:rPr lang="fr-FR" b="1" i="0" dirty="0">
                <a:solidFill>
                  <a:srgbClr val="1D1C1D"/>
                </a:solidFill>
                <a:effectLst/>
                <a:latin typeface="Slack-Lato"/>
              </a:rPr>
              <a:t>ils ont décidés de faire </a:t>
            </a:r>
            <a:r>
              <a:rPr lang="fr-FR" b="1" dirty="0"/>
              <a:t>sécession </a:t>
            </a:r>
            <a:r>
              <a:rPr lang="fr-FR" b="1" i="0" dirty="0">
                <a:solidFill>
                  <a:srgbClr val="1D1C1D"/>
                </a:solidFill>
                <a:effectLst/>
                <a:latin typeface="Slack-Lato"/>
              </a:rPr>
              <a:t>par rapport au système transverse de la banque qui était un peu trop au service </a:t>
            </a:r>
            <a:r>
              <a:rPr lang="fr-FR" b="0" i="0" dirty="0">
                <a:solidFill>
                  <a:srgbClr val="1D1C1D"/>
                </a:solidFill>
                <a:effectLst/>
                <a:latin typeface="Slack-Lato"/>
              </a:rPr>
              <a:t>des champions du monde coté ACTION (et qui ne leur convenait pas à eux). </a:t>
            </a:r>
          </a:p>
          <a:p>
            <a:endParaRPr lang="fr-FR" b="0" i="0" dirty="0">
              <a:solidFill>
                <a:srgbClr val="1D1C1D"/>
              </a:solidFill>
              <a:effectLst/>
              <a:latin typeface="Slack-Lato"/>
            </a:endParaRPr>
          </a:p>
          <a:p>
            <a:r>
              <a:rPr lang="fr-FR" b="0" i="0" dirty="0">
                <a:solidFill>
                  <a:srgbClr val="1D1C1D"/>
                </a:solidFill>
                <a:effectLst/>
                <a:latin typeface="Slack-Lato"/>
              </a:rPr>
              <a:t>On allait donc </a:t>
            </a:r>
            <a:r>
              <a:rPr lang="fr-FR" b="1" i="0" dirty="0">
                <a:solidFill>
                  <a:srgbClr val="1D1C1D"/>
                </a:solidFill>
                <a:effectLst/>
                <a:latin typeface="Slack-Lato"/>
              </a:rPr>
              <a:t>revoir toute l’architecture de leur plate-forme d’animation côté TAUX</a:t>
            </a:r>
            <a:r>
              <a:rPr lang="fr-FR" b="0" i="0" dirty="0">
                <a:solidFill>
                  <a:srgbClr val="1D1C1D"/>
                </a:solidFill>
                <a:effectLst/>
                <a:latin typeface="Slack-Lato"/>
              </a:rPr>
              <a:t>, mais surtout en intégrant un produit sur étagère spécialisé dans la connectivité sur toutes les plates-formes qui géraient les produits de taux. </a:t>
            </a:r>
          </a:p>
          <a:p>
            <a:endParaRPr lang="fr-FR" b="0" i="0" dirty="0">
              <a:solidFill>
                <a:srgbClr val="1D1C1D"/>
              </a:solidFill>
              <a:effectLst/>
              <a:latin typeface="Slack-Lato"/>
            </a:endParaRPr>
          </a:p>
          <a:p>
            <a:r>
              <a:rPr lang="fr-FR" b="0" i="0" dirty="0">
                <a:solidFill>
                  <a:srgbClr val="1D1C1D"/>
                </a:solidFill>
                <a:effectLst/>
                <a:latin typeface="Slack-Lato"/>
              </a:rPr>
              <a:t>Appelons ici ce produit : </a:t>
            </a:r>
            <a:r>
              <a:rPr lang="fr-FR" b="1" i="0" dirty="0">
                <a:solidFill>
                  <a:srgbClr val="1D1C1D"/>
                </a:solidFill>
                <a:effectLst/>
                <a:latin typeface="Slack-Lato"/>
              </a:rPr>
              <a:t>ZION</a:t>
            </a:r>
            <a:r>
              <a:rPr lang="fr-FR" b="0" i="0" dirty="0">
                <a:solidFill>
                  <a:srgbClr val="1D1C1D"/>
                </a:solidFill>
                <a:effectLst/>
                <a:latin typeface="Slack-Lato"/>
              </a:rPr>
              <a:t> pour ne pas dévoiler son vrai nom.</a:t>
            </a:r>
            <a:endParaRPr lang="fr-FR" dirty="0"/>
          </a:p>
          <a:p>
            <a:endParaRPr lang="fr-FR" dirty="0"/>
          </a:p>
          <a:p>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Avant qu’on aille plus loin, je vais juste prendre quelques secondes pour vous expliquer </a:t>
            </a:r>
            <a:r>
              <a:rPr lang="fr-FR" b="1" dirty="0"/>
              <a:t>ce qu’est une plate-forme d’animation/de contribution pour des </a:t>
            </a:r>
            <a:r>
              <a:rPr lang="fr-FR" b="1" dirty="0" err="1"/>
              <a:t>market</a:t>
            </a:r>
            <a:r>
              <a:rPr lang="fr-FR" b="1" dirty="0"/>
              <a:t> </a:t>
            </a:r>
            <a:r>
              <a:rPr lang="fr-FR" b="1" dirty="0" err="1"/>
              <a:t>makers</a:t>
            </a:r>
            <a:r>
              <a:rPr lang="fr-FR" b="1" dirty="0"/>
              <a:t> (qui sont les animateurs)</a:t>
            </a:r>
            <a:r>
              <a:rPr lang="fr-FR" dirty="0"/>
              <a:t>, car ça va avoir une importance pour la suite.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https://img-4.linternaute.com/IKCm9BMVeA9sGmJGa4TEGSR9pSk=/1500x/smart/cfa3df2f10844050a3ece07f3a5d151e/ccmcms-linternaute/10662630.jpg</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536430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a:t>
            </a:r>
            <a:r>
              <a:rPr lang="fr-FR" dirty="0" err="1"/>
              <a:t>market-making</a:t>
            </a:r>
            <a:r>
              <a:rPr lang="fr-FR" dirty="0"/>
              <a:t>, ça correspond en gros à </a:t>
            </a:r>
            <a:r>
              <a:rPr lang="fr-FR" b="1" dirty="0"/>
              <a:t>une activité assurée par quelques banques</a:t>
            </a:r>
            <a:r>
              <a:rPr lang="fr-FR" dirty="0"/>
              <a:t>, </a:t>
            </a:r>
          </a:p>
          <a:p>
            <a:r>
              <a:rPr lang="fr-FR" dirty="0"/>
              <a:t>où </a:t>
            </a:r>
            <a:r>
              <a:rPr lang="fr-FR" b="1" dirty="0"/>
              <a:t>on va demander à certains traders</a:t>
            </a:r>
            <a:r>
              <a:rPr lang="fr-FR" dirty="0"/>
              <a:t> -les </a:t>
            </a:r>
            <a:r>
              <a:rPr lang="fr-FR" dirty="0" err="1"/>
              <a:t>market</a:t>
            </a:r>
            <a:r>
              <a:rPr lang="fr-FR" dirty="0"/>
              <a:t> </a:t>
            </a:r>
            <a:r>
              <a:rPr lang="fr-FR" dirty="0" err="1"/>
              <a:t>makers</a:t>
            </a:r>
            <a:r>
              <a:rPr lang="fr-FR" dirty="0"/>
              <a:t>- de faire de l’animation sur les marchés (…financiers hein ;-) </a:t>
            </a:r>
            <a:r>
              <a:rPr lang="fr-FR" b="1" dirty="0"/>
              <a:t>en publiant en permanence des prix sur tout un tas de produits </a:t>
            </a:r>
            <a:r>
              <a:rPr lang="fr-FR" dirty="0"/>
              <a:t>(paires de devises, des obligations, des swaps de taux etc.). </a:t>
            </a:r>
          </a:p>
          <a:p>
            <a:endParaRPr lang="fr-FR" dirty="0"/>
          </a:p>
          <a:p>
            <a:r>
              <a:rPr lang="fr-FR" dirty="0"/>
              <a:t>Ceci est fait pour que les autres clients ou investisseurs puissent toujours acheter ou vendre des trucs : on appelle ça </a:t>
            </a:r>
            <a:r>
              <a:rPr lang="fr-FR" b="1" dirty="0"/>
              <a:t>ramener de la liquidité.</a:t>
            </a:r>
            <a:r>
              <a:rPr lang="fr-FR" dirty="0"/>
              <a:t>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a:t>
            </a:r>
          </a:p>
          <a:p>
            <a:endParaRPr lang="fr-FR" dirty="0"/>
          </a:p>
          <a:p>
            <a:r>
              <a:rPr lang="fr-FR" dirty="0"/>
              <a:t>https://globalfintechnews.com/wp-content/uploads/2021/04/Choosing-an-STPECN-Broker-vs.-Market-Maker-Broker-696x464.jpg</a:t>
            </a:r>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1336662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C’est un peu l’équivalent de ceux qui mettent des produits en rayons dans les grandes surfaces, de telle façon à ce qu’il y ait toujours des articles dans les rayons pour qu’ils ne restent pas tout vide, sinon les clients se barrent.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Sauf que si on pousse la métaphore un peu + loin, là il s’agit de gens –les </a:t>
            </a:r>
            <a:r>
              <a:rPr lang="fr-FR" dirty="0" err="1"/>
              <a:t>market</a:t>
            </a:r>
            <a:r>
              <a:rPr lang="fr-FR" dirty="0"/>
              <a:t> </a:t>
            </a:r>
            <a:r>
              <a:rPr lang="fr-FR" dirty="0" err="1"/>
              <a:t>makers</a:t>
            </a:r>
            <a:r>
              <a:rPr lang="fr-FR" dirty="0"/>
              <a:t>- qui iraient déposer des produits </a:t>
            </a:r>
            <a:r>
              <a:rPr lang="fr-FR" b="1" dirty="0"/>
              <a:t>de tout types, dans les rayons de toutes les chaines de magasins en même temps</a:t>
            </a:r>
            <a:r>
              <a:rPr lang="fr-FR" dirty="0"/>
              <a:t>. En terme de distribution, c’est un peu plus puissant.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L’idée n’est pas forcément de se faire de l’argent pour la banque, mais surtout de ne pas en perdre. En fait c’est surtout une activité que l’on assure en échange d’autres services pour la banque dans un 2</a:t>
            </a:r>
            <a:r>
              <a:rPr lang="fr-FR" baseline="30000" dirty="0"/>
              <a:t>nd</a:t>
            </a:r>
            <a:r>
              <a:rPr lang="fr-FR" dirty="0"/>
              <a:t> temps (faire des ouvertures de capital, distribuer en </a:t>
            </a:r>
            <a:r>
              <a:rPr lang="fr-FR" dirty="0" err="1"/>
              <a:t>premiere</a:t>
            </a:r>
            <a:r>
              <a:rPr lang="fr-FR" dirty="0"/>
              <a:t> des obligations d’états etc.)</a:t>
            </a:r>
          </a:p>
          <a:p>
            <a:endParaRPr lang="fr-FR" dirty="0"/>
          </a:p>
          <a:p>
            <a:r>
              <a:rPr lang="fr-FR" dirty="0"/>
              <a:t>C’est ok pour vous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https://lvdneng.rosselcdn.net/sites/default/files/dpistyles_v2/ena_16_9_extra_big/2018/03/13/node_334566/39222087/public/2018/03/13/B9715047974Z.1_20180313193735_000%2BGTQASOJ7K.1-0.jpg?itok=TPP8JD2p1520966275</a:t>
            </a:r>
          </a:p>
        </p:txBody>
      </p:sp>
      <p:sp>
        <p:nvSpPr>
          <p:cNvPr id="4" name="Slide Number Placeholder 3"/>
          <p:cNvSpPr>
            <a:spLocks noGrp="1"/>
          </p:cNvSpPr>
          <p:nvPr>
            <p:ph type="sldNum" sz="quarter" idx="5"/>
          </p:nvPr>
        </p:nvSpPr>
        <p:spPr/>
        <p:txBody>
          <a:bodyPr/>
          <a:lstStyle/>
          <a:p>
            <a:fld id="{788D8A45-B12B-40AF-A07B-2EBC15495A4C}" type="slidenum">
              <a:rPr lang="fr-FR" smtClean="0"/>
              <a:t>15</a:t>
            </a:fld>
            <a:endParaRPr lang="fr-FR"/>
          </a:p>
        </p:txBody>
      </p:sp>
    </p:spTree>
    <p:extLst>
      <p:ext uri="{BB962C8B-B14F-4D97-AF65-F5344CB8AC3E}">
        <p14:creationId xmlns:p14="http://schemas.microsoft.com/office/powerpoint/2010/main" val="3841528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Donc, </a:t>
            </a:r>
            <a:r>
              <a:rPr lang="fr-FR" b="1" dirty="0"/>
              <a:t>une plate-forme de </a:t>
            </a:r>
            <a:r>
              <a:rPr lang="fr-FR" b="1" dirty="0" err="1"/>
              <a:t>market</a:t>
            </a:r>
            <a:r>
              <a:rPr lang="fr-FR" b="1" dirty="0"/>
              <a:t> </a:t>
            </a:r>
            <a:r>
              <a:rPr lang="fr-FR" b="1" dirty="0" err="1"/>
              <a:t>making</a:t>
            </a:r>
            <a:r>
              <a:rPr lang="fr-FR" b="1" dirty="0"/>
              <a:t> </a:t>
            </a:r>
            <a:r>
              <a:rPr lang="fr-FR" dirty="0"/>
              <a:t>pour simplifier ici, </a:t>
            </a:r>
            <a:r>
              <a:rPr lang="fr-FR" b="1" dirty="0"/>
              <a:t>c’est 3 grosses fonctions/étapes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dirty="0"/>
              <a:t>C’est d'abord des traders (les </a:t>
            </a:r>
            <a:r>
              <a:rPr lang="fr-FR" dirty="0" err="1"/>
              <a:t>market</a:t>
            </a:r>
            <a:r>
              <a:rPr lang="fr-FR" dirty="0"/>
              <a:t> </a:t>
            </a:r>
            <a:r>
              <a:rPr lang="fr-FR" dirty="0" err="1"/>
              <a:t>makers</a:t>
            </a:r>
            <a:r>
              <a:rPr lang="fr-FR" dirty="0"/>
              <a:t>) qui construisent des prix sur des produits (on appelle ça des </a:t>
            </a:r>
            <a:r>
              <a:rPr lang="fr-FR" dirty="0" err="1"/>
              <a:t>core</a:t>
            </a:r>
            <a:r>
              <a:rPr lang="fr-FR" dirty="0"/>
              <a:t> </a:t>
            </a:r>
            <a:r>
              <a:rPr lang="fr-FR" dirty="0" err="1"/>
              <a:t>prices</a:t>
            </a:r>
            <a:r>
              <a:rPr lang="fr-FR" dirty="0"/>
              <a:t>), et qui les poussent sur une plate-forme de contribution</a:t>
            </a:r>
          </a:p>
          <a:p>
            <a:pPr marL="228600" indent="-228600">
              <a:buAutoNum type="arabicPeriod"/>
            </a:pPr>
            <a:r>
              <a:rPr lang="fr-FR" dirty="0"/>
              <a:t>En 2, cette dernière (en jaune) va rajouter des marges à ces </a:t>
            </a:r>
            <a:r>
              <a:rPr lang="fr-FR" dirty="0" err="1"/>
              <a:t>core</a:t>
            </a:r>
            <a:r>
              <a:rPr lang="fr-FR" dirty="0"/>
              <a:t> </a:t>
            </a:r>
            <a:r>
              <a:rPr lang="fr-FR" dirty="0" err="1"/>
              <a:t>prices</a:t>
            </a:r>
            <a:r>
              <a:rPr lang="fr-FR" dirty="0"/>
              <a:t> en fonction de la catégorie de clients qu’on a en face et pour lesquels on s’est fait des catégories (gold, </a:t>
            </a:r>
            <a:r>
              <a:rPr lang="fr-FR" dirty="0" err="1"/>
              <a:t>platinium</a:t>
            </a:r>
            <a:r>
              <a:rPr lang="fr-FR" dirty="0"/>
              <a:t>, </a:t>
            </a:r>
            <a:r>
              <a:rPr lang="fr-FR" dirty="0" err="1"/>
              <a:t>predator</a:t>
            </a:r>
            <a:r>
              <a:rPr lang="fr-FR" dirty="0"/>
              <a:t>, etc.). On appelle ça le Tiering</a:t>
            </a:r>
          </a:p>
          <a:p>
            <a:pPr marL="228600" indent="-228600">
              <a:buAutoNum type="arabicPeriod"/>
            </a:pPr>
            <a:r>
              <a:rPr lang="fr-FR" dirty="0"/>
              <a:t>En 3, la plate-forme de Contribution va publier en continu ces prix margés/</a:t>
            </a:r>
            <a:r>
              <a:rPr lang="fr-FR" dirty="0" err="1"/>
              <a:t>tierés</a:t>
            </a:r>
            <a:r>
              <a:rPr lang="fr-FR" dirty="0"/>
              <a:t> pour des clients qui sont connectés sur différents marchés </a:t>
            </a:r>
            <a:r>
              <a:rPr lang="fr-FR" dirty="0" err="1"/>
              <a:t>éléctroniques</a:t>
            </a:r>
            <a:r>
              <a:rPr lang="fr-FR" dirty="0"/>
              <a:t> (ici NY, Bergame en Italie, et </a:t>
            </a:r>
            <a:r>
              <a:rPr lang="fr-FR" dirty="0" err="1"/>
              <a:t>Londre</a:t>
            </a:r>
            <a:r>
              <a:rPr lang="fr-FR" dirty="0"/>
              <a: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tout effectué dans des temps rapides, de l’ordre de </a:t>
            </a:r>
            <a:r>
              <a:rPr lang="fr-FR" b="1" dirty="0"/>
              <a:t>quelques millisecondes </a:t>
            </a:r>
            <a:r>
              <a:rPr lang="fr-FR" dirty="0"/>
              <a:t>seulement (entrée-sortie de la banque).</a:t>
            </a:r>
          </a:p>
          <a:p>
            <a:endParaRPr lang="fr-FR" dirty="0"/>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16</a:t>
            </a:fld>
            <a:endParaRPr lang="fr-FR"/>
          </a:p>
        </p:txBody>
      </p:sp>
    </p:spTree>
    <p:extLst>
      <p:ext uri="{BB962C8B-B14F-4D97-AF65-F5344CB8AC3E}">
        <p14:creationId xmlns:p14="http://schemas.microsoft.com/office/powerpoint/2010/main" val="556717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Voila pour le contexte métier. Maintenant si on reprend l’histoire… </a:t>
            </a:r>
          </a:p>
          <a:p>
            <a:endParaRPr lang="fr-FR" dirty="0"/>
          </a:p>
          <a:p>
            <a:r>
              <a:rPr lang="fr-FR" dirty="0"/>
              <a:t>Je vous présente Sébastien. </a:t>
            </a:r>
            <a:r>
              <a:rPr lang="fr-FR" b="1" dirty="0"/>
              <a:t>Sébastien est un assistant trader </a:t>
            </a:r>
            <a:r>
              <a:rPr lang="fr-FR" dirty="0"/>
              <a:t>qui travaille pour le </a:t>
            </a:r>
            <a:r>
              <a:rPr lang="fr-FR" b="1" dirty="0"/>
              <a:t>desk qui gère les produits de taux à NY </a:t>
            </a:r>
            <a:r>
              <a:rPr lang="fr-FR" dirty="0"/>
              <a:t>dans cette grande banque. </a:t>
            </a:r>
            <a:r>
              <a:rPr lang="fr-FR" b="0" dirty="0"/>
              <a:t>Il est </a:t>
            </a:r>
            <a:r>
              <a:rPr lang="fr-FR" b="1" dirty="0"/>
              <a:t>passionné par cet univers et ce métier</a:t>
            </a:r>
            <a:r>
              <a:rPr lang="fr-FR" dirty="0"/>
              <a:t>, </a:t>
            </a:r>
          </a:p>
          <a:p>
            <a:endParaRPr lang="fr-FR" dirty="0"/>
          </a:p>
          <a:p>
            <a:r>
              <a:rPr lang="fr-FR" dirty="0"/>
              <a:t>et est </a:t>
            </a:r>
            <a:r>
              <a:rPr lang="fr-FR" b="1" dirty="0"/>
              <a:t>promu pour être le responsable de cette refonte </a:t>
            </a:r>
            <a:r>
              <a:rPr lang="fr-FR" dirty="0"/>
              <a:t>de la plate forme de contribution pour le </a:t>
            </a:r>
            <a:r>
              <a:rPr lang="fr-FR" dirty="0" err="1"/>
              <a:t>market</a:t>
            </a:r>
            <a:r>
              <a:rPr lang="fr-FR" dirty="0"/>
              <a:t> </a:t>
            </a:r>
            <a:r>
              <a:rPr lang="fr-FR" dirty="0" err="1"/>
              <a:t>making</a:t>
            </a:r>
            <a:r>
              <a:rPr lang="fr-FR" dirty="0"/>
              <a:t> des métiers de taux. </a:t>
            </a:r>
          </a:p>
          <a:p>
            <a:endParaRPr lang="fr-FR" dirty="0"/>
          </a:p>
          <a:p>
            <a:r>
              <a:rPr lang="fr-FR" dirty="0"/>
              <a:t>Comme </a:t>
            </a:r>
            <a:r>
              <a:rPr lang="fr-FR" b="1" dirty="0"/>
              <a:t>il a déjà utilisé le produit ZION dans une précédente vie </a:t>
            </a:r>
            <a:r>
              <a:rPr lang="fr-FR" dirty="0"/>
              <a:t>avant de rejoindre cette banque, </a:t>
            </a:r>
            <a:r>
              <a:rPr lang="fr-FR" b="1" dirty="0"/>
              <a:t>il est pressenti par le métier pour guider au mieux ce programme de refonte</a:t>
            </a:r>
            <a:r>
              <a:rPr lang="fr-FR" dirty="0"/>
              <a:t>. Il va pouvoir aider les devs à comprendre comment fonctionne ZION.</a:t>
            </a:r>
          </a:p>
          <a:p>
            <a:endParaRPr lang="fr-FR" dirty="0"/>
          </a:p>
          <a:p>
            <a:r>
              <a:rPr lang="fr-FR" b="1" dirty="0"/>
              <a:t>Autours de lui  (une 20 </a:t>
            </a:r>
            <a:r>
              <a:rPr lang="fr-FR" b="1" dirty="0" err="1"/>
              <a:t>taine</a:t>
            </a:r>
            <a:r>
              <a:rPr lang="fr-FR" b="1" dirty="0"/>
              <a:t>) </a:t>
            </a:r>
            <a:r>
              <a:rPr lang="fr-FR" dirty="0"/>
              <a:t>il y a des BA (business </a:t>
            </a:r>
            <a:r>
              <a:rPr lang="fr-FR" dirty="0" err="1"/>
              <a:t>analysts</a:t>
            </a:r>
            <a:r>
              <a:rPr lang="fr-FR" dirty="0"/>
              <a:t>), des </a:t>
            </a:r>
            <a:r>
              <a:rPr lang="fr-FR" dirty="0" err="1"/>
              <a:t>technical</a:t>
            </a:r>
            <a:r>
              <a:rPr lang="fr-FR" dirty="0"/>
              <a:t> </a:t>
            </a:r>
            <a:r>
              <a:rPr lang="fr-FR" dirty="0" err="1"/>
              <a:t>BAs</a:t>
            </a:r>
            <a:r>
              <a:rPr lang="fr-FR" dirty="0"/>
              <a:t> (des </a:t>
            </a:r>
            <a:r>
              <a:rPr lang="fr-FR" dirty="0" err="1"/>
              <a:t>DEVs</a:t>
            </a:r>
            <a:r>
              <a:rPr lang="fr-FR" dirty="0"/>
              <a:t> qui connaissent super bien le système actuel qu’on veut remplacer), des </a:t>
            </a:r>
            <a:r>
              <a:rPr lang="fr-FR" dirty="0" err="1"/>
              <a:t>Qas</a:t>
            </a:r>
            <a:r>
              <a:rPr lang="fr-FR" dirty="0"/>
              <a:t>, des </a:t>
            </a:r>
            <a:r>
              <a:rPr lang="fr-FR" dirty="0" err="1"/>
              <a:t>DEVs</a:t>
            </a:r>
            <a:r>
              <a:rPr lang="fr-FR" dirty="0"/>
              <a:t>, </a:t>
            </a:r>
            <a:r>
              <a:rPr lang="fr-FR" b="1" dirty="0"/>
              <a:t>et un architecte</a:t>
            </a:r>
          </a:p>
          <a:p>
            <a:endParaRPr lang="fr-FR" dirty="0"/>
          </a:p>
          <a:p>
            <a:endParaRPr lang="fr-FR" dirty="0"/>
          </a:p>
          <a:p>
            <a:endParaRPr lang="fr-FR" dirty="0"/>
          </a:p>
          <a:p>
            <a:endParaRPr lang="fr-FR" dirty="0"/>
          </a:p>
          <a:p>
            <a:r>
              <a:rPr lang="fr-FR" dirty="0"/>
              <a:t>https://www.google.com/url?sa=i&amp;url=https%3A%2F%2Fwww.meilleursbrokers.com%2Fblog%2F2018%2F05%2F14%2Fcomment-devenir-trader-%25C3%25A9tudes-et-dipl%25C3%25B4mes%2F&amp;psig=AOvVaw2hSaifPFX-PPqCZ7bROabC&amp;ust=1630442766372000&amp;source=images&amp;cd=vfe&amp;ved=0CAkQjRxqFwoTCJCZ6OPO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17</a:t>
            </a:fld>
            <a:endParaRPr lang="fr-FR"/>
          </a:p>
        </p:txBody>
      </p:sp>
    </p:spTree>
    <p:extLst>
      <p:ext uri="{BB962C8B-B14F-4D97-AF65-F5344CB8AC3E}">
        <p14:creationId xmlns:p14="http://schemas.microsoft.com/office/powerpoint/2010/main" val="1873239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Cela fait à peine 3 semaines que le projet a commencé et Sébastien en a déjà marre. Déjà il a l’impression qu’</a:t>
            </a:r>
            <a:r>
              <a:rPr lang="fr-FR" b="1" dirty="0"/>
              <a:t>il faut tout leur faire, tout leur dire à tous, comme s’ils ne comprenaient rien</a:t>
            </a:r>
            <a:r>
              <a:rPr lang="fr-FR" dirty="0"/>
              <a:t> à ce qu’il fallait faire.</a:t>
            </a:r>
          </a:p>
          <a:p>
            <a:endParaRPr lang="fr-FR" dirty="0"/>
          </a:p>
          <a:p>
            <a:r>
              <a:rPr lang="fr-FR" dirty="0"/>
              <a:t>C’est simple pourtant se dit-il : « </a:t>
            </a:r>
            <a:r>
              <a:rPr lang="fr-FR" b="1" dirty="0"/>
              <a:t>il faut juste commencer par relier les </a:t>
            </a:r>
            <a:r>
              <a:rPr lang="fr-FR" b="1" dirty="0" err="1"/>
              <a:t>pricers</a:t>
            </a:r>
            <a:r>
              <a:rPr lang="fr-FR" b="1" dirty="0"/>
              <a:t> </a:t>
            </a:r>
            <a:r>
              <a:rPr lang="fr-FR" dirty="0"/>
              <a:t>d’un côté, à la plate-forme de contribution qu’il faut construire.</a:t>
            </a:r>
          </a:p>
          <a:p>
            <a:endParaRPr lang="fr-FR" dirty="0"/>
          </a:p>
          <a:p>
            <a:r>
              <a:rPr lang="fr-FR" dirty="0"/>
              <a:t>Pourtant </a:t>
            </a:r>
            <a:r>
              <a:rPr lang="fr-FR" b="1" dirty="0"/>
              <a:t>j’ai demandé a l’architecte que Paris m’a refourgué de choisir une base de données </a:t>
            </a:r>
            <a:r>
              <a:rPr lang="fr-FR" dirty="0"/>
              <a:t>…. </a:t>
            </a:r>
            <a:r>
              <a:rPr lang="fr-FR" b="1" dirty="0"/>
              <a:t>Moi j’ai un jalon en retard du coup</a:t>
            </a:r>
            <a:r>
              <a:rPr lang="fr-FR" dirty="0"/>
              <a:t> »</a:t>
            </a:r>
          </a:p>
          <a:p>
            <a:endParaRPr lang="fr-FR" dirty="0"/>
          </a:p>
          <a:p>
            <a:r>
              <a:rPr lang="fr-FR" dirty="0"/>
              <a:t>« Je ne sais pas ce qu’ils fichent mais </a:t>
            </a:r>
            <a:r>
              <a:rPr lang="fr-FR" b="1" dirty="0"/>
              <a:t>ça devient inquiétant </a:t>
            </a:r>
            <a:r>
              <a:rPr lang="fr-FR" dirty="0"/>
              <a:t>car on </a:t>
            </a:r>
            <a:r>
              <a:rPr lang="fr-FR" b="1" dirty="0"/>
              <a:t>leur a demandé des estimations</a:t>
            </a:r>
            <a:r>
              <a:rPr lang="fr-FR" dirty="0"/>
              <a:t> pour que je puisse fournir </a:t>
            </a:r>
            <a:r>
              <a:rPr lang="fr-FR" b="1" dirty="0"/>
              <a:t>une roadmap à 6 mois </a:t>
            </a:r>
            <a:r>
              <a:rPr lang="fr-FR" dirty="0"/>
              <a:t>à ma responsable. et c’est </a:t>
            </a:r>
            <a:r>
              <a:rPr lang="fr-FR" b="1" dirty="0"/>
              <a:t>silence radio ou ils me donnent des chiffres pourris</a:t>
            </a:r>
            <a:r>
              <a:rPr lang="fr-FR" dirty="0"/>
              <a:t>. …»</a:t>
            </a:r>
          </a:p>
          <a:p>
            <a:endParaRPr lang="fr-FR" dirty="0"/>
          </a:p>
          <a:p>
            <a:r>
              <a:rPr lang="fr-FR" dirty="0"/>
              <a:t>Par contre hein, </a:t>
            </a:r>
            <a:r>
              <a:rPr lang="fr-FR" b="1" dirty="0"/>
              <a:t>ils veulent faire des points sur les instruments qu’on va devoir contribuer</a:t>
            </a:r>
            <a:r>
              <a:rPr lang="fr-FR" dirty="0"/>
              <a:t>, ce qu’il va falloir mettre dans la configuration du </a:t>
            </a:r>
            <a:r>
              <a:rPr lang="fr-FR" dirty="0" err="1"/>
              <a:t>tiering</a:t>
            </a:r>
            <a:r>
              <a:rPr lang="fr-FR" dirty="0"/>
              <a:t>… Je ne comprends pas… </a:t>
            </a:r>
            <a:r>
              <a:rPr lang="fr-FR" b="1" dirty="0"/>
              <a:t>C’est pourtant simple : on leur a dit qu’on commençait par les </a:t>
            </a:r>
            <a:r>
              <a:rPr lang="fr-FR" b="1" dirty="0" err="1"/>
              <a:t>outrights</a:t>
            </a:r>
            <a:r>
              <a:rPr lang="fr-FR" b="1" dirty="0"/>
              <a:t> et les </a:t>
            </a:r>
            <a:r>
              <a:rPr lang="fr-FR" b="1" dirty="0" err="1"/>
              <a:t>butterfly</a:t>
            </a:r>
            <a:r>
              <a:rPr lang="fr-FR" dirty="0"/>
              <a:t>. J’ai d’autres choses à foutre que de répéter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https://i2.wp.com/www.aubedience.com/pics/shialabeouf.jpg?resize=600%2C399</a:t>
            </a:r>
          </a:p>
        </p:txBody>
      </p:sp>
      <p:sp>
        <p:nvSpPr>
          <p:cNvPr id="4" name="Slide Number Placeholder 3"/>
          <p:cNvSpPr>
            <a:spLocks noGrp="1"/>
          </p:cNvSpPr>
          <p:nvPr>
            <p:ph type="sldNum" sz="quarter" idx="5"/>
          </p:nvPr>
        </p:nvSpPr>
        <p:spPr/>
        <p:txBody>
          <a:bodyPr/>
          <a:lstStyle/>
          <a:p>
            <a:fld id="{788D8A45-B12B-40AF-A07B-2EBC15495A4C}" type="slidenum">
              <a:rPr lang="fr-FR" smtClean="0"/>
              <a:t>18</a:t>
            </a:fld>
            <a:endParaRPr lang="fr-FR"/>
          </a:p>
        </p:txBody>
      </p:sp>
    </p:spTree>
    <p:extLst>
      <p:ext uri="{BB962C8B-B14F-4D97-AF65-F5344CB8AC3E}">
        <p14:creationId xmlns:p14="http://schemas.microsoft.com/office/powerpoint/2010/main" val="3941393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 Et puis quels bandes de blaireaux à Paris…</a:t>
            </a:r>
          </a:p>
          <a:p>
            <a:endParaRPr lang="fr-FR" dirty="0"/>
          </a:p>
          <a:p>
            <a:r>
              <a:rPr lang="fr-FR" b="1" dirty="0"/>
              <a:t>L’équipe de dev qui gère les nouveaux </a:t>
            </a:r>
            <a:r>
              <a:rPr lang="fr-FR" b="1" dirty="0" err="1"/>
              <a:t>pricers</a:t>
            </a:r>
            <a:r>
              <a:rPr lang="fr-FR" dirty="0"/>
              <a:t> (dirigées par un transfuge des champions de la partie Action) </a:t>
            </a:r>
            <a:r>
              <a:rPr lang="fr-FR" b="1" dirty="0"/>
              <a:t>et mon équipe </a:t>
            </a:r>
            <a:r>
              <a:rPr lang="fr-FR" dirty="0"/>
              <a:t>sur la plate-forme ZION </a:t>
            </a:r>
            <a:r>
              <a:rPr lang="fr-FR" b="1" dirty="0"/>
              <a:t>n’ont même pas encore réussi à s’entendre sur les références en commun </a:t>
            </a:r>
            <a:r>
              <a:rPr lang="fr-FR" dirty="0"/>
              <a:t>à utiliser pour commencer à contribuer les premiers instruments…</a:t>
            </a:r>
          </a:p>
          <a:p>
            <a:endParaRPr lang="fr-FR" dirty="0"/>
          </a:p>
          <a:p>
            <a:r>
              <a:rPr lang="fr-FR" dirty="0"/>
              <a:t>C’est dingue. </a:t>
            </a:r>
            <a:r>
              <a:rPr lang="fr-FR" b="1" dirty="0"/>
              <a:t>On est déjà en retard et ils passent leur temps à se prendre la tête sur des détails</a:t>
            </a:r>
            <a:r>
              <a:rPr lang="fr-FR" dirty="0"/>
              <a:t>… A escalader des problèmes de </a:t>
            </a:r>
            <a:r>
              <a:rPr lang="fr-FR" dirty="0" err="1"/>
              <a:t>reférentiels</a:t>
            </a:r>
            <a:r>
              <a:rPr lang="fr-FR" dirty="0"/>
              <a:t> à leur </a:t>
            </a:r>
            <a:r>
              <a:rPr lang="fr-FR" dirty="0" err="1"/>
              <a:t>hierarchie</a:t>
            </a:r>
            <a:r>
              <a:rPr lang="fr-FR" dirty="0"/>
              <a:t>.</a:t>
            </a:r>
          </a:p>
          <a:p>
            <a:endParaRPr lang="fr-FR" dirty="0"/>
          </a:p>
          <a:p>
            <a:r>
              <a:rPr lang="fr-FR" dirty="0"/>
              <a:t>Franchement, c’est pas comme si on avait mieux à faire hein… ce projet commence vraiment très mal. </a:t>
            </a:r>
            <a:r>
              <a:rPr lang="fr-FR" b="1" dirty="0"/>
              <a:t>Marre de bosser avec l’IT</a:t>
            </a:r>
            <a:r>
              <a:rPr lang="fr-FR" dirty="0"/>
              <a:t>. »</a:t>
            </a:r>
          </a:p>
          <a:p>
            <a:endParaRPr lang="fr-FR" dirty="0"/>
          </a:p>
          <a:p>
            <a:endParaRPr lang="fr-FR" dirty="0"/>
          </a:p>
          <a:p>
            <a:endParaRPr lang="fr-FR" dirty="0"/>
          </a:p>
          <a:p>
            <a:endParaRPr lang="fr-FR" dirty="0"/>
          </a:p>
          <a:p>
            <a:endParaRPr lang="fr-FR" dirty="0"/>
          </a:p>
          <a:p>
            <a:r>
              <a:rPr lang="fr-FR" dirty="0"/>
              <a:t>https://www.google.com/url?sa=i&amp;url=https%3A%2F%2Fwww.meilleursbrokers.com%2Fblog%2F2018%2F05%2F14%2Fcomment-devenir-trader-%25C3%25A9tudes-et-dipl%25C3%25B4mes%2F&amp;psig=AOvVaw2hSaifPFX-PPqCZ7bROabC&amp;ust=1630442766372000&amp;source=images&amp;cd=vfe&amp;ved=0CAkQjRxqFwoTCJCZ6OPO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19</a:t>
            </a:fld>
            <a:endParaRPr lang="fr-FR"/>
          </a:p>
        </p:txBody>
      </p:sp>
    </p:spTree>
    <p:extLst>
      <p:ext uri="{BB962C8B-B14F-4D97-AF65-F5344CB8AC3E}">
        <p14:creationId xmlns:p14="http://schemas.microsoft.com/office/powerpoint/2010/main" val="1322526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Pour ce qui sera surement l’un de mes derniers talk (silence) avant un bon bout de temps</a:t>
            </a:r>
            <a:r>
              <a:rPr lang="fr-FR" dirty="0"/>
              <a:t>. Et en tout cas sous la bannière de notre société 42 </a:t>
            </a:r>
            <a:r>
              <a:rPr lang="fr-FR" dirty="0" err="1"/>
              <a:t>skillz</a:t>
            </a:r>
            <a:r>
              <a:rPr lang="fr-FR" dirty="0"/>
              <a:t> puisque je suis sur le point d’</a:t>
            </a:r>
            <a:r>
              <a:rPr lang="fr-FR" b="1" dirty="0"/>
              <a:t>arrêter mon activité de conseil </a:t>
            </a:r>
            <a:r>
              <a:rPr lang="fr-FR" dirty="0"/>
              <a:t>pour rejoindre </a:t>
            </a:r>
            <a:r>
              <a:rPr lang="fr-FR" dirty="0" err="1"/>
              <a:t>Agicap</a:t>
            </a:r>
            <a:r>
              <a:rPr lang="fr-FR" dirty="0"/>
              <a:t>.</a:t>
            </a:r>
          </a:p>
          <a:p>
            <a:endParaRPr lang="fr-FR" dirty="0"/>
          </a:p>
          <a:p>
            <a:r>
              <a:rPr lang="fr-FR" dirty="0"/>
              <a:t>Et du coup ce talk -et cette conférence- tombent bien parce que </a:t>
            </a:r>
            <a:r>
              <a:rPr lang="fr-FR" b="1" dirty="0"/>
              <a:t>l’un de mes rôles en tant que VP of Engineering sera de faire en sorte que la relation entre les équipes Produits et les équipes IT soit efficace</a:t>
            </a:r>
            <a:r>
              <a:rPr lang="fr-FR" dirty="0"/>
              <a:t>.</a:t>
            </a:r>
          </a:p>
          <a:p>
            <a:endParaRPr lang="fr-FR" dirty="0"/>
          </a:p>
          <a:p>
            <a:r>
              <a:rPr lang="fr-FR" dirty="0"/>
              <a:t>Ce matin du coup, je voudrai </a:t>
            </a:r>
            <a:r>
              <a:rPr lang="fr-FR" b="1" dirty="0"/>
              <a:t>aborder quelques challenges que rencontrent les POs</a:t>
            </a:r>
            <a:r>
              <a:rPr lang="fr-FR" dirty="0"/>
              <a:t> quand on fabrique du logiciel. </a:t>
            </a:r>
            <a:r>
              <a:rPr lang="fr-FR" b="1" dirty="0"/>
              <a:t>D’ailleurs combien de POs dans la salle ce matin ? </a:t>
            </a:r>
            <a:r>
              <a:rPr lang="fr-FR" dirty="0"/>
              <a:t>(si vous pouvez lever la main) </a:t>
            </a:r>
          </a:p>
          <a:p>
            <a:endParaRPr lang="fr-FR" dirty="0"/>
          </a:p>
          <a:p>
            <a:r>
              <a:rPr lang="fr-FR" dirty="0"/>
              <a:t>Et </a:t>
            </a:r>
            <a:r>
              <a:rPr lang="fr-FR" b="1" dirty="0"/>
              <a:t>en 2)</a:t>
            </a:r>
            <a:r>
              <a:rPr lang="fr-FR" dirty="0"/>
              <a:t> , je voudrai vous livrer quelques unes des difficultés que l’on rencontre nous, côté DEV.  Difficultés </a:t>
            </a:r>
            <a:r>
              <a:rPr lang="fr-FR" b="1" dirty="0"/>
              <a:t>pour comprendre</a:t>
            </a:r>
            <a:r>
              <a:rPr lang="fr-FR" dirty="0"/>
              <a:t>, difficultés </a:t>
            </a:r>
            <a:r>
              <a:rPr lang="fr-FR" b="1" dirty="0"/>
              <a:t>pour réaliser</a:t>
            </a:r>
            <a:r>
              <a:rPr lang="fr-FR" dirty="0"/>
              <a:t>. (</a:t>
            </a:r>
            <a:r>
              <a:rPr lang="fr-FR" b="1" dirty="0"/>
              <a:t>qui fait du DEV ici ?</a:t>
            </a:r>
            <a:r>
              <a:rPr lang="fr-FR" dirty="0"/>
              <a:t>)</a:t>
            </a:r>
          </a:p>
          <a:p>
            <a:endParaRPr lang="fr-FR" dirty="0"/>
          </a:p>
          <a:p>
            <a:r>
              <a:rPr lang="fr-FR" dirty="0"/>
              <a:t>Alors je vous préviens, je vais sans doute aborder quelques sujets difficiles, tabous peut-être même pour certains. </a:t>
            </a:r>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750944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Et oui… </a:t>
            </a:r>
          </a:p>
          <a:p>
            <a:endParaRPr lang="fr-FR" dirty="0"/>
          </a:p>
          <a:p>
            <a:r>
              <a:rPr lang="fr-FR" dirty="0"/>
              <a:t>Sébastien </a:t>
            </a:r>
            <a:r>
              <a:rPr lang="fr-FR" b="1" dirty="0"/>
              <a:t>le golden boy commence à regretter de piloter ce projet</a:t>
            </a:r>
            <a:r>
              <a:rPr lang="fr-FR" dirty="0"/>
              <a:t>. Il a beau se déplacer régulièrement à Paris pour parler à la sponsor du programme –sa chef-(qui elle est hyper stressée et </a:t>
            </a:r>
            <a:r>
              <a:rPr lang="fr-FR" dirty="0" err="1"/>
              <a:t>challenging</a:t>
            </a:r>
            <a:r>
              <a:rPr lang="fr-FR" dirty="0"/>
              <a:t> comme on dit) et gérer l’équipe de DEV et les </a:t>
            </a:r>
            <a:r>
              <a:rPr lang="fr-FR" dirty="0" err="1"/>
              <a:t>BAs</a:t>
            </a:r>
            <a:r>
              <a:rPr lang="fr-FR" dirty="0"/>
              <a:t>. </a:t>
            </a:r>
          </a:p>
          <a:p>
            <a:endParaRPr lang="fr-FR" dirty="0"/>
          </a:p>
          <a:p>
            <a:r>
              <a:rPr lang="fr-FR" b="1" dirty="0"/>
              <a:t>Il se dit qu’il aurait mieux fait de continuer à faire l’assistant trader</a:t>
            </a:r>
            <a:r>
              <a:rPr lang="fr-FR" dirty="0"/>
              <a:t> au lieu de prendre des responsabilités dans l’organisation et d’être le </a:t>
            </a:r>
            <a:r>
              <a:rPr lang="fr-FR" b="1" dirty="0" err="1"/>
              <a:t>product</a:t>
            </a:r>
            <a:r>
              <a:rPr lang="fr-FR" b="1" dirty="0"/>
              <a:t> </a:t>
            </a:r>
            <a:r>
              <a:rPr lang="fr-FR" b="1" dirty="0" err="1"/>
              <a:t>owner</a:t>
            </a:r>
            <a:r>
              <a:rPr lang="fr-FR" b="1" dirty="0"/>
              <a:t> d’un programme super attendu</a:t>
            </a:r>
            <a:r>
              <a:rPr lang="fr-FR" dirty="0"/>
              <a:t>.</a:t>
            </a:r>
          </a:p>
          <a:p>
            <a:endParaRPr lang="fr-FR" dirty="0"/>
          </a:p>
          <a:p>
            <a:endParaRPr lang="fr-FR" dirty="0"/>
          </a:p>
          <a:p>
            <a:endParaRPr lang="fr-FR" dirty="0"/>
          </a:p>
          <a:p>
            <a:endParaRPr lang="fr-FR" dirty="0"/>
          </a:p>
          <a:p>
            <a:r>
              <a:rPr lang="fr-FR" dirty="0"/>
              <a:t>----</a:t>
            </a:r>
          </a:p>
          <a:p>
            <a:endParaRPr lang="fr-FR" dirty="0"/>
          </a:p>
          <a:p>
            <a:endParaRPr lang="fr-FR" dirty="0"/>
          </a:p>
          <a:p>
            <a:endParaRPr lang="fr-FR" dirty="0"/>
          </a:p>
          <a:p>
            <a:r>
              <a:rPr lang="fr-FR" dirty="0"/>
              <a:t> </a:t>
            </a:r>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ttps://www.google.com/url?sa=i&amp;url=https%3A%2F%2Fwww.critikat.com%2Factualite-cine%2Fcritique%2Fwall-street-l-argent-ne-dort-jamais%2F&amp;psig=AOvVaw0_sXGzVBkkaOUd_-eQ5Ur4&amp;ust=1631595049438000&amp;source=images&amp;cd=vfe&amp;ved=0CAkQjRxqFwoTCLClorOT-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20</a:t>
            </a:fld>
            <a:endParaRPr lang="fr-FR"/>
          </a:p>
        </p:txBody>
      </p:sp>
    </p:spTree>
    <p:extLst>
      <p:ext uri="{BB962C8B-B14F-4D97-AF65-F5344CB8AC3E}">
        <p14:creationId xmlns:p14="http://schemas.microsoft.com/office/powerpoint/2010/main" val="3376463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Alors déjà, est ce que certaines et certains d’</a:t>
            </a:r>
            <a:r>
              <a:rPr lang="fr-FR" dirty="0" err="1"/>
              <a:t>entre-vous</a:t>
            </a:r>
            <a:r>
              <a:rPr lang="fr-FR" dirty="0"/>
              <a:t> se sont retrouvés dans une situation un peu similaire à celle de Sébastien ?</a:t>
            </a:r>
          </a:p>
          <a:p>
            <a:endParaRPr lang="fr-FR" dirty="0"/>
          </a:p>
          <a:p>
            <a:r>
              <a:rPr lang="fr-FR" dirty="0"/>
              <a:t>Des réflexions/choses en commun ? Par ex :</a:t>
            </a:r>
          </a:p>
          <a:p>
            <a:endParaRPr lang="fr-FR" dirty="0"/>
          </a:p>
          <a:p>
            <a:pPr marL="171450" indent="-171450">
              <a:buFont typeface="Arial" panose="020B0604020202020204" pitchFamily="34" charset="0"/>
              <a:buChar char="•"/>
            </a:pPr>
            <a:r>
              <a:rPr lang="fr-FR" b="1" dirty="0"/>
              <a:t>Des devs qui n’arrivent pas à vous faire des estimations vs. roadmap </a:t>
            </a:r>
            <a:r>
              <a:rPr lang="fr-FR" dirty="0"/>
              <a:t>à communiquer à vos pairs </a:t>
            </a:r>
            <a:r>
              <a:rPr lang="fr-FR" b="1" dirty="0"/>
              <a:t>?</a:t>
            </a:r>
          </a:p>
          <a:p>
            <a:pPr marL="171450" indent="-171450">
              <a:buFont typeface="Arial" panose="020B0604020202020204" pitchFamily="34" charset="0"/>
              <a:buChar char="•"/>
            </a:pPr>
            <a:endParaRPr lang="fr-FR" b="1" dirty="0"/>
          </a:p>
          <a:p>
            <a:pPr marL="171450" indent="-171450">
              <a:buFont typeface="Arial" panose="020B0604020202020204" pitchFamily="34" charset="0"/>
              <a:buChar char="•"/>
            </a:pPr>
            <a:r>
              <a:rPr lang="fr-FR" dirty="0"/>
              <a:t>Des calendriers entre le </a:t>
            </a:r>
            <a:r>
              <a:rPr lang="fr-FR" b="1" dirty="0"/>
              <a:t>DEV et le métier </a:t>
            </a:r>
            <a:r>
              <a:rPr lang="fr-FR" dirty="0"/>
              <a:t>qui ne semblent </a:t>
            </a:r>
            <a:r>
              <a:rPr lang="fr-FR" b="1" dirty="0"/>
              <a:t>pas </a:t>
            </a:r>
            <a:r>
              <a:rPr lang="fr-FR" dirty="0"/>
              <a:t>faire </a:t>
            </a:r>
            <a:r>
              <a:rPr lang="fr-FR" b="1" dirty="0"/>
              <a:t>partie du même multivers ?</a:t>
            </a:r>
          </a:p>
          <a:p>
            <a:pPr marL="171450" indent="-171450">
              <a:buFont typeface="Arial" panose="020B0604020202020204" pitchFamily="34" charset="0"/>
              <a:buChar char="•"/>
            </a:pPr>
            <a:endParaRPr lang="fr-FR" b="1" dirty="0"/>
          </a:p>
          <a:p>
            <a:pPr marL="171450" indent="-171450">
              <a:buFont typeface="Arial" panose="020B0604020202020204" pitchFamily="34" charset="0"/>
              <a:buChar char="•"/>
            </a:pPr>
            <a:r>
              <a:rPr lang="fr-FR" b="1" dirty="0"/>
              <a:t>Des tâches à priori simples qui prennent 3 plombes </a:t>
            </a:r>
            <a:r>
              <a:rPr lang="fr-FR" dirty="0"/>
              <a:t>pour le DEV?</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Vos équipes de DEV qui ont </a:t>
            </a:r>
            <a:r>
              <a:rPr lang="fr-FR" b="1" dirty="0"/>
              <a:t>des problèmes avec d’autres équipes ?</a:t>
            </a:r>
          </a:p>
          <a:p>
            <a:pPr marL="171450" indent="-171450">
              <a:buFont typeface="Arial" panose="020B0604020202020204" pitchFamily="34" charset="0"/>
              <a:buChar char="•"/>
            </a:pPr>
            <a:endParaRPr lang="fr-FR" b="1" dirty="0"/>
          </a:p>
          <a:p>
            <a:pPr marL="171450" indent="-171450">
              <a:buFont typeface="Arial" panose="020B0604020202020204" pitchFamily="34" charset="0"/>
              <a:buChar char="•"/>
            </a:pPr>
            <a:r>
              <a:rPr lang="fr-FR" b="1" dirty="0"/>
              <a:t>Le temps qui vous manque pour parler plus aux </a:t>
            </a:r>
            <a:r>
              <a:rPr lang="fr-FR" b="1" dirty="0" err="1"/>
              <a:t>DEVs</a:t>
            </a:r>
            <a:r>
              <a:rPr lang="fr-FR" b="1" dirty="0"/>
              <a:t> </a:t>
            </a:r>
            <a:r>
              <a:rPr lang="fr-FR" b="0" dirty="0"/>
              <a:t>vs. </a:t>
            </a:r>
            <a:r>
              <a:rPr lang="fr-FR" b="1" dirty="0"/>
              <a:t>l’obligation de délivrer</a:t>
            </a:r>
          </a:p>
          <a:p>
            <a:pPr marL="171450" indent="-171450">
              <a:buFont typeface="Arial" panose="020B0604020202020204" pitchFamily="34" charset="0"/>
              <a:buChar char="•"/>
            </a:pPr>
            <a:endParaRPr lang="fr-FR" dirty="0"/>
          </a:p>
          <a:p>
            <a:endParaRPr lang="fr-FR" dirty="0"/>
          </a:p>
          <a:p>
            <a:endParaRPr lang="fr-FR" dirty="0"/>
          </a:p>
          <a:p>
            <a:endParaRPr lang="fr-FR" dirty="0"/>
          </a:p>
          <a:p>
            <a:endParaRPr lang="fr-FR" dirty="0"/>
          </a:p>
          <a:p>
            <a:endParaRPr lang="fr-FR" dirty="0"/>
          </a:p>
          <a:p>
            <a:r>
              <a:rPr lang="fr-FR" dirty="0"/>
              <a:t>----</a:t>
            </a:r>
          </a:p>
          <a:p>
            <a:endParaRPr lang="fr-FR" dirty="0"/>
          </a:p>
          <a:p>
            <a:endParaRPr lang="fr-FR" dirty="0"/>
          </a:p>
          <a:p>
            <a:endParaRPr lang="fr-FR" dirty="0"/>
          </a:p>
          <a:p>
            <a:r>
              <a:rPr lang="fr-FR" dirty="0"/>
              <a:t> </a:t>
            </a:r>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https://www.google.com/url?sa=i&amp;url=https%3A%2F%2Fwww.cineserie.com%2Fmovies%2F208062%2F&amp;psig=AOvVaw0PEynEDpP8ABR37NRkF37Q&amp;ust=1632215829793000&amp;source=images&amp;cd=vfe&amp;ved=0CAkQjRxqFwoTCLiL__ebjfMCFQAAAAAdAAAAABAD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21</a:t>
            </a:fld>
            <a:endParaRPr lang="fr-FR"/>
          </a:p>
        </p:txBody>
      </p:sp>
    </p:spTree>
    <p:extLst>
      <p:ext uri="{BB962C8B-B14F-4D97-AF65-F5344CB8AC3E}">
        <p14:creationId xmlns:p14="http://schemas.microsoft.com/office/powerpoint/2010/main" val="936514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 Et côté dev maintenant.  </a:t>
            </a:r>
          </a:p>
          <a:p>
            <a:endParaRPr lang="fr-FR" dirty="0"/>
          </a:p>
          <a:p>
            <a:r>
              <a:rPr lang="fr-FR" dirty="0"/>
              <a:t>A la lumière du non-verbal sur cette photo vous en pensez quoi ?</a:t>
            </a:r>
          </a:p>
          <a:p>
            <a:endParaRPr lang="fr-FR" dirty="0"/>
          </a:p>
          <a:p>
            <a:r>
              <a:rPr lang="fr-FR" dirty="0"/>
              <a:t>Pas super à l’aise non plus, hein ? ;-P</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https://www.google.com/url?sa=i&amp;url=https%3A%2F%2Fplatform.multiverse.io%2Fapprenticeships-info%2Fsoftware-developer-standard-level-4&amp;psig=AOvVaw2MZ7sGrekJ6hOYemjemhoB&amp;ust=1631532051642000&amp;source=images&amp;cd=vfe&amp;ved=0CAkQjRxqFwoTCNDVxNqo-fICFQAAAAAdAAAAABAU</a:t>
            </a:r>
          </a:p>
        </p:txBody>
      </p:sp>
      <p:sp>
        <p:nvSpPr>
          <p:cNvPr id="4" name="Slide Number Placeholder 3"/>
          <p:cNvSpPr>
            <a:spLocks noGrp="1"/>
          </p:cNvSpPr>
          <p:nvPr>
            <p:ph type="sldNum" sz="quarter" idx="5"/>
          </p:nvPr>
        </p:nvSpPr>
        <p:spPr/>
        <p:txBody>
          <a:bodyPr/>
          <a:lstStyle/>
          <a:p>
            <a:fld id="{788D8A45-B12B-40AF-A07B-2EBC15495A4C}" type="slidenum">
              <a:rPr lang="fr-FR" smtClean="0"/>
              <a:t>22</a:t>
            </a:fld>
            <a:endParaRPr lang="fr-FR"/>
          </a:p>
        </p:txBody>
      </p:sp>
    </p:spTree>
    <p:extLst>
      <p:ext uri="{BB962C8B-B14F-4D97-AF65-F5344CB8AC3E}">
        <p14:creationId xmlns:p14="http://schemas.microsoft.com/office/powerpoint/2010/main" val="2379774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Maintenant qu’on a vu le point de vue de Sébastien, je vais vous raconter comment on a vécu cette situation nous, de l’autre côté du miroir.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Côté DEV.</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1" dirty="0"/>
              <a:t>Bon déjà l’architecte </a:t>
            </a:r>
            <a:r>
              <a:rPr lang="fr-FR" dirty="0"/>
              <a:t>qui a refusé de choisir un type de base de données pour le référentiel client qu’il fallait construire avant même qu’on commence : c’était moi. ;-P   effectivement, </a:t>
            </a:r>
            <a:r>
              <a:rPr lang="fr-FR" b="1" dirty="0"/>
              <a:t>choisir un outil alors qu’on ne savait pas ce qu’on allait devoir faire avec</a:t>
            </a:r>
            <a:r>
              <a:rPr lang="fr-FR" dirty="0"/>
              <a:t>… (base de données relationnelle ? orientée graphe ? orienté document ?). Si c’était aussi simple, pourquoi on se ferait suer à faire de l’archi…</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Et puis l’impression de Sébastien de devoir répéter les mêmes choses …</a:t>
            </a:r>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23</a:t>
            </a:fld>
            <a:endParaRPr lang="fr-FR"/>
          </a:p>
        </p:txBody>
      </p:sp>
    </p:spTree>
    <p:extLst>
      <p:ext uri="{BB962C8B-B14F-4D97-AF65-F5344CB8AC3E}">
        <p14:creationId xmlns:p14="http://schemas.microsoft.com/office/powerpoint/2010/main" val="882501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Ce qu’il avait juste oublié lui, c’est qu’il avait participé à des semaines et des semaines de cadrage du programme ZION avec uniquement les gens du métier + avec 1 ou 2 managers I.T. en quête de visibilité, mais zéro DEV.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Ca nous a fait une belle jambe nous ensuite, lorsque les 2 top managers qui avaient suivis le sujet n’ont eu ensuite aucun rôle dans la réalisation.</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Super utile… vraiment. </a:t>
            </a:r>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https://www.requirementsmanagement.net/wp-content/uploads/discussing-customer-requirements.jpg</a:t>
            </a:r>
          </a:p>
        </p:txBody>
      </p:sp>
      <p:sp>
        <p:nvSpPr>
          <p:cNvPr id="4" name="Slide Number Placeholder 3"/>
          <p:cNvSpPr>
            <a:spLocks noGrp="1"/>
          </p:cNvSpPr>
          <p:nvPr>
            <p:ph type="sldNum" sz="quarter" idx="5"/>
          </p:nvPr>
        </p:nvSpPr>
        <p:spPr/>
        <p:txBody>
          <a:bodyPr/>
          <a:lstStyle/>
          <a:p>
            <a:fld id="{788D8A45-B12B-40AF-A07B-2EBC15495A4C}" type="slidenum">
              <a:rPr lang="fr-FR" smtClean="0"/>
              <a:t>24</a:t>
            </a:fld>
            <a:endParaRPr lang="fr-FR"/>
          </a:p>
        </p:txBody>
      </p:sp>
    </p:spTree>
    <p:extLst>
      <p:ext uri="{BB962C8B-B14F-4D97-AF65-F5344CB8AC3E}">
        <p14:creationId xmlns:p14="http://schemas.microsoft.com/office/powerpoint/2010/main" val="3880693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Et nous </a:t>
            </a:r>
            <a:r>
              <a:rPr lang="fr-FR" b="1" dirty="0"/>
              <a:t>ensuite </a:t>
            </a:r>
            <a:r>
              <a:rPr lang="fr-FR" dirty="0"/>
              <a:t>effectivement </a:t>
            </a:r>
            <a:r>
              <a:rPr lang="fr-FR" b="1" dirty="0"/>
              <a:t>on galérait pour comprendre ce qu’il fallait faire </a:t>
            </a:r>
            <a:r>
              <a:rPr lang="fr-FR" dirty="0"/>
              <a:t>– souvent en avance de phase par rapport aux </a:t>
            </a:r>
          </a:p>
          <a:p>
            <a:pPr marL="0" indent="0">
              <a:buFont typeface="Arial" panose="020B0604020202020204" pitchFamily="34" charset="0"/>
              <a:buNone/>
            </a:pPr>
            <a:endParaRPr lang="fr-FR" b="1" dirty="0"/>
          </a:p>
          <a:p>
            <a:pPr marL="0" indent="0">
              <a:buFont typeface="Arial" panose="020B0604020202020204" pitchFamily="34" charset="0"/>
              <a:buNone/>
            </a:pPr>
            <a:r>
              <a:rPr lang="fr-FR" b="1" dirty="0" err="1"/>
              <a:t>specs</a:t>
            </a:r>
            <a:r>
              <a:rPr lang="fr-FR" b="1" dirty="0"/>
              <a:t> qui arrivaient souvent trop tard</a:t>
            </a:r>
            <a:r>
              <a:rPr lang="fr-FR" dirty="0"/>
              <a:t>, mais aussi à </a:t>
            </a:r>
          </a:p>
          <a:p>
            <a:pPr marL="0" indent="0">
              <a:buFont typeface="Arial" panose="020B0604020202020204" pitchFamily="34" charset="0"/>
              <a:buNone/>
            </a:pPr>
            <a:endParaRPr lang="fr-FR" dirty="0"/>
          </a:p>
          <a:p>
            <a:pPr marL="0" indent="0">
              <a:buFont typeface="Arial" panose="020B0604020202020204" pitchFamily="34" charset="0"/>
              <a:buNone/>
            </a:pPr>
            <a:r>
              <a:rPr lang="fr-FR" b="1" dirty="0"/>
              <a:t>faire comprendre à tout le monde pourquoi on avait besoin d’un référentiel instruments </a:t>
            </a:r>
            <a:r>
              <a:rPr lang="fr-FR" dirty="0"/>
              <a:t>pour pouvoir brancher les </a:t>
            </a:r>
            <a:r>
              <a:rPr lang="fr-FR" dirty="0" err="1"/>
              <a:t>pricers</a:t>
            </a:r>
            <a:r>
              <a:rPr lang="fr-FR" dirty="0"/>
              <a:t> des traders à cette nouvelle plate-forme de contribution que nous construisions.</a:t>
            </a:r>
          </a:p>
          <a:p>
            <a:pPr marL="0" indent="0">
              <a:buFont typeface="Arial" panose="020B0604020202020204" pitchFamily="34" charset="0"/>
              <a:buNone/>
            </a:pPr>
            <a:endParaRPr lang="fr-FR" dirty="0"/>
          </a:p>
          <a:p>
            <a:pPr marL="0" indent="0">
              <a:buFont typeface="Arial" panose="020B0604020202020204" pitchFamily="34" charset="0"/>
              <a:buNone/>
            </a:pPr>
            <a:r>
              <a:rPr lang="fr-FR" b="1" dirty="0"/>
              <a:t>Pas prévu dans leur cadrage initial</a:t>
            </a:r>
            <a:r>
              <a:rPr lang="fr-FR" dirty="0"/>
              <a:t>.</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https://i.ytimg.com/vi/Kq-7WIIPwOY/maxresdefault.jpg</a:t>
            </a:r>
          </a:p>
        </p:txBody>
      </p:sp>
      <p:sp>
        <p:nvSpPr>
          <p:cNvPr id="4" name="Slide Number Placeholder 3"/>
          <p:cNvSpPr>
            <a:spLocks noGrp="1"/>
          </p:cNvSpPr>
          <p:nvPr>
            <p:ph type="sldNum" sz="quarter" idx="5"/>
          </p:nvPr>
        </p:nvSpPr>
        <p:spPr/>
        <p:txBody>
          <a:bodyPr/>
          <a:lstStyle/>
          <a:p>
            <a:fld id="{788D8A45-B12B-40AF-A07B-2EBC15495A4C}" type="slidenum">
              <a:rPr lang="fr-FR" smtClean="0"/>
              <a:t>25</a:t>
            </a:fld>
            <a:endParaRPr lang="fr-FR"/>
          </a:p>
        </p:txBody>
      </p:sp>
    </p:spTree>
    <p:extLst>
      <p:ext uri="{BB962C8B-B14F-4D97-AF65-F5344CB8AC3E}">
        <p14:creationId xmlns:p14="http://schemas.microsoft.com/office/powerpoint/2010/main" val="3343605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Côté IT, le transfuge des champions du monde –qu’on </a:t>
            </a:r>
            <a:r>
              <a:rPr lang="fr-FR" dirty="0" err="1"/>
              <a:t>appelera</a:t>
            </a:r>
            <a:r>
              <a:rPr lang="fr-FR" dirty="0"/>
              <a:t> ici </a:t>
            </a:r>
            <a:r>
              <a:rPr lang="fr-FR" b="1" dirty="0"/>
              <a:t>Thierry-</a:t>
            </a:r>
            <a:r>
              <a:rPr lang="fr-FR" dirty="0"/>
              <a:t> et à qui on avait donné la responsabilité de refaire les </a:t>
            </a:r>
            <a:r>
              <a:rPr lang="fr-FR" dirty="0" err="1"/>
              <a:t>pricers</a:t>
            </a:r>
            <a:r>
              <a:rPr lang="fr-FR" dirty="0"/>
              <a:t> pour la partie taux, </a:t>
            </a:r>
            <a:r>
              <a:rPr lang="fr-FR" b="1" dirty="0"/>
              <a:t>refusait de comprendre qu’on avait besoin d’un référentiel instruments autre que celui du back office de la banque</a:t>
            </a:r>
            <a:r>
              <a:rPr lang="fr-FR" dirty="0"/>
              <a:t>.</a:t>
            </a:r>
          </a:p>
          <a:p>
            <a:pPr marL="0" indent="0">
              <a:buFont typeface="Arial" panose="020B0604020202020204" pitchFamily="34" charset="0"/>
              <a:buNone/>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1" dirty="0"/>
              <a:t>Pour lui tout était fichiers à plat </a:t>
            </a:r>
            <a:r>
              <a:rPr lang="fr-FR" dirty="0"/>
              <a:t>(ce qu’il avait eu l’occasion d’utiliser sur un autre périmètre), et il n’arrivait pas à comprendre pourquoi </a:t>
            </a:r>
            <a:r>
              <a:rPr lang="fr-FR" b="1" dirty="0"/>
              <a:t>on avait besoin d’un référentiel instruments dynamique et spécifique </a:t>
            </a:r>
            <a:r>
              <a:rPr lang="fr-FR" dirty="0"/>
              <a:t>pour nous aider à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gérer les </a:t>
            </a:r>
            <a:r>
              <a:rPr lang="fr-FR" b="1" dirty="0" err="1"/>
              <a:t>rolls</a:t>
            </a:r>
            <a:r>
              <a:rPr lang="fr-FR" b="1" dirty="0"/>
              <a:t> de futures </a:t>
            </a:r>
            <a:r>
              <a:rPr lang="fr-FR" dirty="0" err="1"/>
              <a:t>etc</a:t>
            </a:r>
            <a:r>
              <a:rPr lang="fr-FR" dirty="0"/>
              <a:t> (</a:t>
            </a:r>
            <a:r>
              <a:rPr lang="fr-FR" b="1" dirty="0"/>
              <a:t>des instruments qu’ils faut changer tous les trimestres</a:t>
            </a:r>
            <a:r>
              <a:rPr lang="fr-FR" dirty="0"/>
              <a:t>)</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Le mec disait à qui voulait l’entendre ce qu’on devait faire nous, sur notre périmètre</a:t>
            </a:r>
          </a:p>
          <a:p>
            <a:pPr marL="0" indent="0">
              <a:buFont typeface="Arial" panose="020B0604020202020204" pitchFamily="34" charset="0"/>
              <a:buNone/>
            </a:pPr>
            <a:r>
              <a:rPr lang="fr-FR" dirty="0"/>
              <a:t>Sébastien lui-même ne comprenait pas le sujet.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Il faut dire que tous les deux, avaient à peu près tout le temps travaillé dans le même Contexte dans lequel les </a:t>
            </a:r>
            <a:r>
              <a:rPr lang="fr-FR" dirty="0" err="1"/>
              <a:t>rolls</a:t>
            </a:r>
            <a:r>
              <a:rPr lang="fr-FR" dirty="0"/>
              <a:t> de futures n’étaient pas présents ou importants.</a:t>
            </a:r>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https://lh3.googleusercontent.com/proxy/z-hFOATr30YSmWli9i1Xhf45qq_OL5-euKvKD30SAcB7ucyiTYKZ5ePkfI3bWefnHi-TwM4ZGOJ1rP87e7La3ao0_Z4nh6vsh_sBHpwa4MH5xeFnLB0aHwvf-6NKN1utNoY1CVM7F6XqwIcuK2prY5Z7</a:t>
            </a:r>
          </a:p>
        </p:txBody>
      </p:sp>
      <p:sp>
        <p:nvSpPr>
          <p:cNvPr id="4" name="Slide Number Placeholder 3"/>
          <p:cNvSpPr>
            <a:spLocks noGrp="1"/>
          </p:cNvSpPr>
          <p:nvPr>
            <p:ph type="sldNum" sz="quarter" idx="5"/>
          </p:nvPr>
        </p:nvSpPr>
        <p:spPr/>
        <p:txBody>
          <a:bodyPr/>
          <a:lstStyle/>
          <a:p>
            <a:fld id="{788D8A45-B12B-40AF-A07B-2EBC15495A4C}" type="slidenum">
              <a:rPr lang="fr-FR" smtClean="0"/>
              <a:t>26</a:t>
            </a:fld>
            <a:endParaRPr lang="fr-FR"/>
          </a:p>
        </p:txBody>
      </p:sp>
    </p:spTree>
    <p:extLst>
      <p:ext uri="{BB962C8B-B14F-4D97-AF65-F5344CB8AC3E}">
        <p14:creationId xmlns:p14="http://schemas.microsoft.com/office/powerpoint/2010/main" val="204271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Et c’est là un des points clés pour moi ce matin :  le contexte est un concept capital pour les gens qui font du logiciel.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Et c’est en particulier un des piliers du Domain Driven Design (ou DDD).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Modéliser </a:t>
            </a:r>
            <a:r>
              <a:rPr lang="fr-FR" b="1" dirty="0"/>
              <a:t>pour des usages certes</a:t>
            </a:r>
            <a:r>
              <a:rPr lang="fr-FR" dirty="0"/>
              <a:t>, </a:t>
            </a:r>
            <a:r>
              <a:rPr lang="fr-FR" b="1" dirty="0"/>
              <a:t>mais en tenant compte du contexte </a:t>
            </a:r>
            <a:r>
              <a:rPr lang="fr-FR" dirty="0"/>
              <a:t>dans lequel on se trouve</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https://i.ytimg.com/vi/7jHdzr2NaW0/maxresdefault.jpg</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27</a:t>
            </a:fld>
            <a:endParaRPr lang="fr-FR"/>
          </a:p>
        </p:txBody>
      </p:sp>
    </p:spTree>
    <p:extLst>
      <p:ext uri="{BB962C8B-B14F-4D97-AF65-F5344CB8AC3E}">
        <p14:creationId xmlns:p14="http://schemas.microsoft.com/office/powerpoint/2010/main" val="27213994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Oui, les contextes font toutes la différence quand on fait du logiciel</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Alors, qu’est ce que cela peut bien vouloir signifier ?</a:t>
            </a:r>
          </a:p>
          <a:p>
            <a:pPr marL="171450" indent="-171450">
              <a:buFont typeface="Arial" panose="020B0604020202020204" pitchFamily="34" charset="0"/>
              <a:buChar char="•"/>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Prenons un exemple : un client</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https://i.ytimg.com/vi/7jHdzr2NaW0/maxresdefault.jpg</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28</a:t>
            </a:fld>
            <a:endParaRPr lang="fr-FR"/>
          </a:p>
        </p:txBody>
      </p:sp>
    </p:spTree>
    <p:extLst>
      <p:ext uri="{BB962C8B-B14F-4D97-AF65-F5344CB8AC3E}">
        <p14:creationId xmlns:p14="http://schemas.microsoft.com/office/powerpoint/2010/main" val="939974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Posons-nous la question : qu’est ce qu’un client si on devait le modéliser pour </a:t>
            </a:r>
            <a:r>
              <a:rPr lang="fr-FR" dirty="0" err="1"/>
              <a:t>differents</a:t>
            </a:r>
            <a:r>
              <a:rPr lang="fr-FR" dirty="0"/>
              <a:t> usages.</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https://i.pinimg.com/originals/9f/67/62/9f67625a0cdd72f50482724bc1142c6e.jpg</a:t>
            </a:r>
          </a:p>
        </p:txBody>
      </p:sp>
      <p:sp>
        <p:nvSpPr>
          <p:cNvPr id="4" name="Slide Number Placeholder 3"/>
          <p:cNvSpPr>
            <a:spLocks noGrp="1"/>
          </p:cNvSpPr>
          <p:nvPr>
            <p:ph type="sldNum" sz="quarter" idx="5"/>
          </p:nvPr>
        </p:nvSpPr>
        <p:spPr/>
        <p:txBody>
          <a:bodyPr/>
          <a:lstStyle/>
          <a:p>
            <a:fld id="{788D8A45-B12B-40AF-A07B-2EBC15495A4C}" type="slidenum">
              <a:rPr lang="fr-FR" smtClean="0"/>
              <a:t>29</a:t>
            </a:fld>
            <a:endParaRPr lang="fr-FR"/>
          </a:p>
        </p:txBody>
      </p:sp>
    </p:spTree>
    <p:extLst>
      <p:ext uri="{BB962C8B-B14F-4D97-AF65-F5344CB8AC3E}">
        <p14:creationId xmlns:p14="http://schemas.microsoft.com/office/powerpoint/2010/main" val="523316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pour celles et ceux qui ne me connaissent pas, je vais me présenter rapidement </a:t>
            </a:r>
            <a:r>
              <a:rPr lang="fr-FR" b="1" dirty="0"/>
              <a:t>pour que vous puissiez savoir d’où je parle. </a:t>
            </a:r>
          </a:p>
          <a:p>
            <a:endParaRPr lang="fr-FR" dirty="0"/>
          </a:p>
          <a:p>
            <a:r>
              <a:rPr lang="fr-FR" dirty="0"/>
              <a:t>Je m’appelle Thomas PIERRAIN. Cela fait 24 ans que je fais du soft pour vivre. </a:t>
            </a:r>
          </a:p>
          <a:p>
            <a:endParaRPr lang="fr-FR" dirty="0"/>
          </a:p>
          <a:p>
            <a:r>
              <a:rPr lang="fr-FR" dirty="0"/>
              <a:t>Et puis il y a 6 ans j’ai créé </a:t>
            </a:r>
            <a:r>
              <a:rPr lang="fr-FR" b="1" dirty="0"/>
              <a:t>la société 42 </a:t>
            </a:r>
            <a:r>
              <a:rPr lang="fr-FR" b="1" dirty="0" err="1"/>
              <a:t>skillz</a:t>
            </a:r>
            <a:r>
              <a:rPr lang="fr-FR" b="1" dirty="0"/>
              <a:t> avec mon ami Bruno Boucard</a:t>
            </a:r>
            <a:r>
              <a:rPr lang="fr-FR" dirty="0"/>
              <a:t>, et j’ai passées tout mon temps depuis à aider mes clients </a:t>
            </a:r>
            <a:r>
              <a:rPr lang="fr-FR" b="1" dirty="0"/>
              <a:t>à sécuriser des projets critiques </a:t>
            </a:r>
            <a:r>
              <a:rPr lang="fr-FR" dirty="0"/>
              <a:t>dans le domaine de la santé, de la finance, de la musique, du luxe ou de l’hôtellerie</a:t>
            </a:r>
          </a:p>
          <a:p>
            <a:endParaRPr lang="fr-FR" dirty="0"/>
          </a:p>
          <a:p>
            <a:r>
              <a:rPr lang="fr-FR" dirty="0"/>
              <a:t>Je suis aussi co-organisateur du </a:t>
            </a:r>
            <a:r>
              <a:rPr lang="fr-FR" dirty="0" err="1"/>
              <a:t>meetup</a:t>
            </a:r>
            <a:r>
              <a:rPr lang="fr-FR" dirty="0"/>
              <a:t> </a:t>
            </a:r>
            <a:r>
              <a:rPr lang="fr-FR" b="1" dirty="0"/>
              <a:t>DDD FR </a:t>
            </a:r>
            <a:r>
              <a:rPr lang="fr-FR" dirty="0"/>
              <a:t>(</a:t>
            </a:r>
            <a:r>
              <a:rPr lang="fr-FR" dirty="0" err="1"/>
              <a:t>domain</a:t>
            </a:r>
            <a:r>
              <a:rPr lang="fr-FR" dirty="0"/>
              <a:t> driven design) et j’aide Bruno Boucard pour animer le </a:t>
            </a:r>
            <a:r>
              <a:rPr lang="fr-FR" dirty="0" err="1"/>
              <a:t>meetup</a:t>
            </a:r>
            <a:r>
              <a:rPr lang="fr-FR" dirty="0"/>
              <a:t> BDD Paris de temps en temps.</a:t>
            </a:r>
          </a:p>
          <a:p>
            <a:endParaRPr lang="fr-FR" dirty="0"/>
          </a:p>
          <a:p>
            <a:r>
              <a:rPr lang="fr-FR" b="1" cap="all" baseline="0" dirty="0"/>
              <a:t>Bref ! Les présentations étant faites, je voudrai commencer par vous poser une question :  [</a:t>
            </a:r>
            <a:r>
              <a:rPr lang="fr-FR" b="1" cap="all" baseline="0" dirty="0" err="1"/>
              <a:t>next</a:t>
            </a:r>
            <a:r>
              <a:rPr lang="fr-FR" b="1" cap="all" baseline="0" dirty="0"/>
              <a:t>]</a:t>
            </a:r>
          </a:p>
          <a:p>
            <a:endParaRPr lang="fr-FR" dirty="0"/>
          </a:p>
          <a:p>
            <a:endParaRPr lang="fr-FR" dirty="0"/>
          </a:p>
          <a:p>
            <a:endParaRPr lang="fr-FR" dirty="0"/>
          </a:p>
          <a:p>
            <a:endParaRPr lang="fr-FR" dirty="0"/>
          </a:p>
          <a:p>
            <a:endParaRPr lang="fr-FR" dirty="0"/>
          </a:p>
          <a:p>
            <a:endParaRPr lang="fr-FR" dirty="0"/>
          </a:p>
          <a:p>
            <a:r>
              <a:rPr lang="fr-FR" dirty="0"/>
              <a:t>Image payée: https://www.istockphoto.com/fr/photo/miroir-deau-de-bordeaux-en-%C3%A9t%C3%A9-france-gm1152270059-312559548</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4209711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https://i.pinimg.com/originals/9f/67/62/9f67625a0cdd72f50482724bc1142c6e.jpg</a:t>
            </a:r>
          </a:p>
        </p:txBody>
      </p:sp>
      <p:sp>
        <p:nvSpPr>
          <p:cNvPr id="4" name="Slide Number Placeholder 3"/>
          <p:cNvSpPr>
            <a:spLocks noGrp="1"/>
          </p:cNvSpPr>
          <p:nvPr>
            <p:ph type="sldNum" sz="quarter" idx="5"/>
          </p:nvPr>
        </p:nvSpPr>
        <p:spPr/>
        <p:txBody>
          <a:bodyPr/>
          <a:lstStyle/>
          <a:p>
            <a:fld id="{788D8A45-B12B-40AF-A07B-2EBC15495A4C}" type="slidenum">
              <a:rPr lang="fr-FR" smtClean="0"/>
              <a:t>30</a:t>
            </a:fld>
            <a:endParaRPr lang="fr-FR"/>
          </a:p>
        </p:txBody>
      </p:sp>
    </p:spTree>
    <p:extLst>
      <p:ext uri="{BB962C8B-B14F-4D97-AF65-F5344CB8AC3E}">
        <p14:creationId xmlns:p14="http://schemas.microsoft.com/office/powerpoint/2010/main" val="4117350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31</a:t>
            </a:fld>
            <a:endParaRPr lang="fr-FR"/>
          </a:p>
        </p:txBody>
      </p:sp>
    </p:spTree>
    <p:extLst>
      <p:ext uri="{BB962C8B-B14F-4D97-AF65-F5344CB8AC3E}">
        <p14:creationId xmlns:p14="http://schemas.microsoft.com/office/powerpoint/2010/main" val="2442549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Quand tout est instrument… rien n’est instrument.</a:t>
            </a:r>
          </a:p>
          <a:p>
            <a:endParaRPr lang="fr-FR" dirty="0"/>
          </a:p>
          <a:p>
            <a:r>
              <a:rPr lang="fr-FR" dirty="0"/>
              <a:t>Et oui : </a:t>
            </a:r>
            <a:r>
              <a:rPr lang="fr-FR" b="1" dirty="0"/>
              <a:t>tout le monde sur le programme ne parlait que d’une seule chose : les instruments </a:t>
            </a:r>
            <a:r>
              <a:rPr lang="fr-FR" dirty="0"/>
              <a:t>à contribuer.</a:t>
            </a:r>
          </a:p>
          <a:p>
            <a:endParaRPr lang="fr-FR" dirty="0"/>
          </a:p>
          <a:p>
            <a:r>
              <a:rPr lang="fr-FR" b="1" dirty="0"/>
              <a:t>Mais </a:t>
            </a:r>
            <a:r>
              <a:rPr lang="fr-FR" dirty="0"/>
              <a:t>en fait : </a:t>
            </a:r>
            <a:r>
              <a:rPr lang="fr-FR" b="1" dirty="0"/>
              <a:t>personne ne parlait de la même chose</a:t>
            </a:r>
            <a:r>
              <a:rPr lang="fr-FR" dirty="0"/>
              <a:t>… ce qui rendait les choses horriblement compliquées.</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https://corporateculture.co.uk/wp-content/uploads/2018/10/one_size_fits_all_banner2.jpg</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32</a:t>
            </a:fld>
            <a:endParaRPr lang="fr-FR"/>
          </a:p>
        </p:txBody>
      </p:sp>
    </p:spTree>
    <p:extLst>
      <p:ext uri="{BB962C8B-B14F-4D97-AF65-F5344CB8AC3E}">
        <p14:creationId xmlns:p14="http://schemas.microsoft.com/office/powerpoint/2010/main" val="2580198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En </a:t>
            </a:r>
            <a:r>
              <a:rPr lang="fr-FR" dirty="0" err="1"/>
              <a:t>réalitré</a:t>
            </a:r>
            <a:r>
              <a:rPr lang="fr-FR" dirty="0"/>
              <a:t> on avait :  NEXT</a:t>
            </a:r>
          </a:p>
          <a:p>
            <a:endParaRPr lang="fr-FR" dirty="0"/>
          </a:p>
          <a:p>
            <a:pPr marL="171450" indent="-171450">
              <a:buFont typeface="Arial" panose="020B0604020202020204" pitchFamily="34" charset="0"/>
              <a:buChar char="•"/>
            </a:pPr>
            <a:r>
              <a:rPr lang="fr-FR" dirty="0"/>
              <a:t>Les </a:t>
            </a:r>
            <a:r>
              <a:rPr lang="fr-FR" b="1" dirty="0"/>
              <a:t>instruments financiers  </a:t>
            </a:r>
            <a:r>
              <a:rPr lang="fr-FR" dirty="0"/>
              <a:t>NEXT</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Les </a:t>
            </a:r>
            <a:r>
              <a:rPr lang="fr-FR" b="1" dirty="0"/>
              <a:t>instruments marchés</a:t>
            </a:r>
            <a:r>
              <a:rPr lang="fr-FR" dirty="0"/>
              <a:t> NEXT</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Et ce qui nous a manqué à toutes et tous pendant de nombreuses semaines : un nouveau concept : </a:t>
            </a:r>
            <a:r>
              <a:rPr lang="fr-FR" b="1" dirty="0"/>
              <a:t>les instruments pour le trading</a:t>
            </a:r>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33</a:t>
            </a:fld>
            <a:endParaRPr lang="fr-FR"/>
          </a:p>
        </p:txBody>
      </p:sp>
    </p:spTree>
    <p:extLst>
      <p:ext uri="{BB962C8B-B14F-4D97-AF65-F5344CB8AC3E}">
        <p14:creationId xmlns:p14="http://schemas.microsoft.com/office/powerpoint/2010/main" val="17591332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r>
              <a:rPr lang="fr-FR" dirty="0"/>
              <a:t>Si on prend quelques exemples avec un future allemand ici.</a:t>
            </a:r>
          </a:p>
          <a:p>
            <a:endParaRPr lang="fr-FR" dirty="0"/>
          </a:p>
          <a:p>
            <a:r>
              <a:rPr lang="fr-FR" b="1" dirty="0"/>
              <a:t>Ce que les traders veulent configurer, c’est l’animation d’un instrument virtuel :</a:t>
            </a:r>
          </a:p>
          <a:p>
            <a:endParaRPr lang="fr-FR" b="1" dirty="0"/>
          </a:p>
          <a:p>
            <a:r>
              <a:rPr lang="fr-FR" dirty="0"/>
              <a:t>le trading instrument, </a:t>
            </a:r>
            <a:r>
              <a:rPr lang="fr-FR" b="1" cap="all" baseline="0" dirty="0"/>
              <a:t>qui va être stable dans le temps</a:t>
            </a:r>
            <a:r>
              <a:rPr lang="fr-FR" dirty="0"/>
              <a:t> et va juste changer de sous-jacent tous les 3 mois dans ce qu’on appelle un roll de future.</a:t>
            </a:r>
          </a:p>
          <a:p>
            <a:endParaRPr lang="fr-FR" dirty="0"/>
          </a:p>
          <a:p>
            <a:r>
              <a:rPr lang="fr-FR" dirty="0"/>
              <a:t>Avant Septembre 2021, on est lié au future Sept 21</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34</a:t>
            </a:fld>
            <a:endParaRPr lang="fr-FR"/>
          </a:p>
        </p:txBody>
      </p:sp>
    </p:spTree>
    <p:extLst>
      <p:ext uri="{BB962C8B-B14F-4D97-AF65-F5344CB8AC3E}">
        <p14:creationId xmlns:p14="http://schemas.microsoft.com/office/powerpoint/2010/main" val="19641718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r>
              <a:rPr lang="fr-FR" dirty="0"/>
              <a:t>Et après Septembre, notre Trading Instrument sera configuré avec le prochain future qui s’arrêtera en </a:t>
            </a:r>
            <a:r>
              <a:rPr lang="fr-FR" dirty="0" err="1"/>
              <a:t>decembre</a:t>
            </a:r>
            <a:r>
              <a:rPr lang="fr-FR" dirty="0"/>
              <a:t> 2021.</a:t>
            </a:r>
          </a:p>
          <a:p>
            <a:endParaRPr lang="fr-FR" dirty="0"/>
          </a:p>
          <a:p>
            <a:r>
              <a:rPr lang="fr-FR" dirty="0"/>
              <a:t>On voit bien ici que les </a:t>
            </a:r>
            <a:r>
              <a:rPr lang="fr-FR" dirty="0" err="1"/>
              <a:t>markets</a:t>
            </a:r>
            <a:r>
              <a:rPr lang="fr-FR" dirty="0"/>
              <a:t> instruments sont tous liés à ce nouveau future </a:t>
            </a:r>
            <a:r>
              <a:rPr lang="fr-FR" dirty="0" err="1"/>
              <a:t>Dec</a:t>
            </a:r>
            <a:r>
              <a:rPr lang="fr-FR" dirty="0"/>
              <a:t> 2021..</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35</a:t>
            </a:fld>
            <a:endParaRPr lang="fr-FR"/>
          </a:p>
        </p:txBody>
      </p:sp>
    </p:spTree>
    <p:extLst>
      <p:ext uri="{BB962C8B-B14F-4D97-AF65-F5344CB8AC3E}">
        <p14:creationId xmlns:p14="http://schemas.microsoft.com/office/powerpoint/2010/main" val="5290740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Quand on ne perçoit pas les contextes, comme ici notre ex-champion des actions et dérivées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on ne voit pas qu’il y a pleins de processus importants qui se jouent lors des </a:t>
            </a:r>
            <a:r>
              <a:rPr lang="fr-FR" dirty="0" err="1"/>
              <a:t>rolls</a:t>
            </a:r>
            <a:r>
              <a:rPr lang="fr-FR" dirty="0"/>
              <a:t> de futures tous les Trimestres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Et qu’il faut traiter/coder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36</a:t>
            </a:fld>
            <a:endParaRPr lang="fr-FR"/>
          </a:p>
        </p:txBody>
      </p:sp>
    </p:spTree>
    <p:extLst>
      <p:ext uri="{BB962C8B-B14F-4D97-AF65-F5344CB8AC3E}">
        <p14:creationId xmlns:p14="http://schemas.microsoft.com/office/powerpoint/2010/main" val="34081589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Si on ne le fait pas du coup dans le code… on a encore plus de </a:t>
            </a:r>
            <a:r>
              <a:rPr lang="fr-FR" dirty="0" err="1"/>
              <a:t>Kamoulox</a:t>
            </a:r>
            <a:r>
              <a:rPr lang="fr-FR" dirty="0"/>
              <a:t>, </a:t>
            </a:r>
            <a:r>
              <a:rPr lang="fr-FR" b="1" dirty="0"/>
              <a:t>des trucs stupides </a:t>
            </a:r>
            <a:r>
              <a:rPr lang="fr-FR" dirty="0"/>
              <a:t>que l’on </a:t>
            </a:r>
            <a:r>
              <a:rPr lang="fr-FR" b="1" dirty="0"/>
              <a:t>fait</a:t>
            </a:r>
            <a:r>
              <a:rPr lang="fr-FR" dirty="0"/>
              <a:t>, que l’on </a:t>
            </a:r>
            <a:r>
              <a:rPr lang="fr-FR" b="1" dirty="0"/>
              <a:t>défait</a:t>
            </a:r>
            <a:r>
              <a:rPr lang="fr-FR" dirty="0"/>
              <a:t>, ou que l’on </a:t>
            </a:r>
            <a:r>
              <a:rPr lang="fr-FR" b="1" dirty="0"/>
              <a:t>oublie</a:t>
            </a:r>
            <a:r>
              <a:rPr lang="fr-FR" dirty="0"/>
              <a:t>… avec plus ou moins de </a:t>
            </a:r>
            <a:r>
              <a:rPr lang="fr-FR" b="1" dirty="0"/>
              <a:t>conséquences</a:t>
            </a:r>
            <a:r>
              <a:rPr lang="fr-FR" dirty="0"/>
              <a:t>.</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Le pire étant les trucs pour lesquelles 2 équipes de DEV différentes (avec des chaines de hiérarchies différentes et des problèmes politiques au centre) font et doivent refaire tout ensuite, lorsque tout le monde se rends compte qu’on s’est trompés.</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Si t’es pas agile, t’es juste mort pour ta roadmap ;-P</a:t>
            </a:r>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https://i.ytimg.com/vi/Kq-7WIIPwOY/maxresdefault.jpg</a:t>
            </a:r>
          </a:p>
        </p:txBody>
      </p:sp>
      <p:sp>
        <p:nvSpPr>
          <p:cNvPr id="4" name="Slide Number Placeholder 3"/>
          <p:cNvSpPr>
            <a:spLocks noGrp="1"/>
          </p:cNvSpPr>
          <p:nvPr>
            <p:ph type="sldNum" sz="quarter" idx="5"/>
          </p:nvPr>
        </p:nvSpPr>
        <p:spPr/>
        <p:txBody>
          <a:bodyPr/>
          <a:lstStyle/>
          <a:p>
            <a:fld id="{788D8A45-B12B-40AF-A07B-2EBC15495A4C}" type="slidenum">
              <a:rPr lang="fr-FR" smtClean="0"/>
              <a:t>37</a:t>
            </a:fld>
            <a:endParaRPr lang="fr-FR"/>
          </a:p>
        </p:txBody>
      </p:sp>
    </p:spTree>
    <p:extLst>
      <p:ext uri="{BB962C8B-B14F-4D97-AF65-F5344CB8AC3E}">
        <p14:creationId xmlns:p14="http://schemas.microsoft.com/office/powerpoint/2010/main" val="37388029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Bon. On va s’arrêter là pour mon histoire, et passer plutôt à quelques </a:t>
            </a:r>
            <a:r>
              <a:rPr lang="fr-FR" dirty="0" err="1"/>
              <a:t>carractéristiques</a:t>
            </a:r>
            <a:r>
              <a:rPr lang="fr-FR" dirty="0"/>
              <a:t> et ressentis qu’on retrouve côté devs</a:t>
            </a:r>
          </a:p>
        </p:txBody>
      </p:sp>
      <p:sp>
        <p:nvSpPr>
          <p:cNvPr id="4" name="Slide Number Placeholder 3"/>
          <p:cNvSpPr>
            <a:spLocks noGrp="1"/>
          </p:cNvSpPr>
          <p:nvPr>
            <p:ph type="sldNum" sz="quarter" idx="5"/>
          </p:nvPr>
        </p:nvSpPr>
        <p:spPr/>
        <p:txBody>
          <a:bodyPr/>
          <a:lstStyle/>
          <a:p>
            <a:fld id="{788D8A45-B12B-40AF-A07B-2EBC15495A4C}" type="slidenum">
              <a:rPr lang="fr-FR" smtClean="0"/>
              <a:t>38</a:t>
            </a:fld>
            <a:endParaRPr lang="fr-FR"/>
          </a:p>
        </p:txBody>
      </p:sp>
    </p:spTree>
    <p:extLst>
      <p:ext uri="{BB962C8B-B14F-4D97-AF65-F5344CB8AC3E}">
        <p14:creationId xmlns:p14="http://schemas.microsoft.com/office/powerpoint/2010/main" val="4077767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Avant de conclure, on va parcourir ensemble quelques points que vous devriez savoir sur les DEVS. </a:t>
            </a:r>
          </a:p>
          <a:p>
            <a:endParaRPr lang="fr-FR" dirty="0"/>
          </a:p>
          <a:p>
            <a:r>
              <a:rPr lang="fr-FR" dirty="0"/>
              <a:t>Enfin, si vous voulez être efficaces dans vos projets ;-)</a:t>
            </a:r>
          </a:p>
          <a:p>
            <a:endParaRPr lang="fr-FR" dirty="0"/>
          </a:p>
          <a:p>
            <a:r>
              <a:rPr lang="fr-FR" dirty="0"/>
              <a:t>Simple. Basique.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https://www.helicomicro.com/wp-content/uploads/2017/09/orelsan-basique.png</a:t>
            </a:r>
          </a:p>
        </p:txBody>
      </p:sp>
      <p:sp>
        <p:nvSpPr>
          <p:cNvPr id="4" name="Slide Number Placeholder 3"/>
          <p:cNvSpPr>
            <a:spLocks noGrp="1"/>
          </p:cNvSpPr>
          <p:nvPr>
            <p:ph type="sldNum" sz="quarter" idx="5"/>
          </p:nvPr>
        </p:nvSpPr>
        <p:spPr/>
        <p:txBody>
          <a:bodyPr/>
          <a:lstStyle/>
          <a:p>
            <a:fld id="{788D8A45-B12B-40AF-A07B-2EBC15495A4C}" type="slidenum">
              <a:rPr lang="fr-FR" smtClean="0"/>
              <a:t>39</a:t>
            </a:fld>
            <a:endParaRPr lang="fr-FR"/>
          </a:p>
        </p:txBody>
      </p:sp>
    </p:spTree>
    <p:extLst>
      <p:ext uri="{BB962C8B-B14F-4D97-AF65-F5344CB8AC3E}">
        <p14:creationId xmlns:p14="http://schemas.microsoft.com/office/powerpoint/2010/main" val="1677049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Comment ça se passe pour vous dans vos projets, vos équipes, vos entreprises ? </a:t>
            </a:r>
            <a:r>
              <a:rPr lang="fr-FR" b="1" dirty="0"/>
              <a:t>En particulier dans l’articulation/la relation entre le produit et le dev</a:t>
            </a:r>
            <a:r>
              <a:rPr lang="fr-FR" dirty="0"/>
              <a:t>.</a:t>
            </a:r>
          </a:p>
          <a:p>
            <a:endParaRPr lang="fr-FR" dirty="0"/>
          </a:p>
          <a:p>
            <a:r>
              <a:rPr lang="fr-FR" dirty="0"/>
              <a:t>Qui </a:t>
            </a:r>
            <a:r>
              <a:rPr lang="fr-FR" b="1" dirty="0"/>
              <a:t>galère un peu ?</a:t>
            </a:r>
            <a:r>
              <a:rPr lang="fr-FR" dirty="0"/>
              <a:t>(vous pouvez lever la main). Qui </a:t>
            </a:r>
            <a:r>
              <a:rPr lang="fr-FR" b="1" dirty="0"/>
              <a:t>galère beaucoup ? </a:t>
            </a:r>
            <a:r>
              <a:rPr lang="fr-FR" dirty="0"/>
              <a:t>(vous pouvez conserver votre main en l’air)</a:t>
            </a:r>
          </a:p>
          <a:p>
            <a:endParaRPr lang="fr-FR" dirty="0"/>
          </a:p>
          <a:p>
            <a:r>
              <a:rPr lang="fr-FR" dirty="0"/>
              <a:t>A l’opposé…. </a:t>
            </a:r>
            <a:r>
              <a:rPr lang="fr-FR" b="1" dirty="0"/>
              <a:t>qui cartonne et n’a que de petits problèmes mineurs à régler ?</a:t>
            </a:r>
            <a:r>
              <a:rPr lang="fr-FR" dirty="0"/>
              <a:t> (bon bah… je m’adresse aux autres là, vous savez avec qui vous allez pouvoir parler à la pause ;-)</a:t>
            </a:r>
          </a:p>
          <a:p>
            <a:endParaRPr lang="fr-FR" dirty="0"/>
          </a:p>
          <a:p>
            <a:r>
              <a:rPr lang="fr-FR" dirty="0"/>
              <a:t>Comme nous sommes nombreuses et nombreux ici, je ne pourrais pas tous vous faire monter sur scène pour que vous nous décriviez vos difficultés, je vais plutôt </a:t>
            </a:r>
          </a:p>
          <a:p>
            <a:r>
              <a:rPr lang="fr-FR" b="1" dirty="0"/>
              <a:t>vous raconter quelques unes des difficultés que j’ai pu croiser moi au fil des années</a:t>
            </a:r>
            <a:r>
              <a:rPr lang="fr-FR" dirty="0"/>
              <a:t>, des problèmes que j’ai entendu ici et là (au boulot, dans des </a:t>
            </a:r>
            <a:r>
              <a:rPr lang="fr-FR" dirty="0" err="1"/>
              <a:t>meetups</a:t>
            </a:r>
            <a:r>
              <a:rPr lang="fr-FR" dirty="0"/>
              <a:t>, dans des conférences comme celle-ci, sur twitter, etc…)</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https://www.google.com/url?sa=i&amp;url=https%3A%2F%2Fblog.neocamino.com%2Ftrouver-son-site%2F&amp;psig=AOvVaw1VrpoH4O4B0ZlzXbdnIp_D&amp;ust=1630441897943000&amp;source=images&amp;cd=vfe&amp;ved=0CAkQjRxqFwoTCPDTp8XO2fICFQAAAAAdAAAAABAD</a:t>
            </a:r>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28099629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Déjà on a besoin de POs, pas de gens qui se prennent pour des petits chefs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Heureusement, ils sont rares</a:t>
            </a:r>
            <a:r>
              <a:rPr lang="fr-FR" dirty="0"/>
              <a:t>. Mais </a:t>
            </a:r>
            <a:r>
              <a:rPr lang="fr-FR" b="1" dirty="0"/>
              <a:t>plus fréquents sont </a:t>
            </a:r>
            <a:r>
              <a:rPr lang="fr-FR" dirty="0"/>
              <a:t>celles et ceux </a:t>
            </a:r>
            <a:r>
              <a:rPr lang="fr-FR" b="1" dirty="0"/>
              <a:t>qui nous disent comment bosser et pas sur quoi bosser</a:t>
            </a:r>
            <a:r>
              <a:rPr lang="fr-FR" dirty="0"/>
              <a:t>…</a:t>
            </a:r>
          </a:p>
          <a:p>
            <a:endParaRPr lang="fr-FR" dirty="0"/>
          </a:p>
          <a:p>
            <a:r>
              <a:rPr lang="fr-FR" dirty="0"/>
              <a:t>Ou alors celles et ceux </a:t>
            </a:r>
            <a:r>
              <a:rPr lang="fr-FR" b="1" dirty="0"/>
              <a:t>qui présentent des solutions et pas des problèmes.</a:t>
            </a:r>
          </a:p>
          <a:p>
            <a:endParaRPr lang="fr-FR" dirty="0"/>
          </a:p>
          <a:p>
            <a:r>
              <a:rPr lang="fr-FR" dirty="0"/>
              <a:t>C’est souvent le cas lorsqu’on tombe sur des POs qui sont </a:t>
            </a:r>
            <a:r>
              <a:rPr lang="fr-FR" b="1" dirty="0"/>
              <a:t>un peu trop en amour par rapport à un système existant </a:t>
            </a:r>
            <a:r>
              <a:rPr lang="fr-FR" dirty="0"/>
              <a:t>ou legacy. </a:t>
            </a:r>
          </a:p>
          <a:p>
            <a:endParaRPr lang="fr-FR" dirty="0"/>
          </a:p>
          <a:p>
            <a:r>
              <a:rPr lang="fr-FR" dirty="0"/>
              <a:t>Le nombre </a:t>
            </a:r>
            <a:r>
              <a:rPr lang="fr-FR" b="1" dirty="0"/>
              <a:t>d’applis Excel en mode web </a:t>
            </a:r>
            <a:r>
              <a:rPr lang="fr-FR" dirty="0"/>
              <a:t>que j’ai vu faite dans ma carrière…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https://nospensees.fr/wp-content/uploads/2017/09/homme-portant-bocal-avec-homme-%C3%A0-int%C3%A9rieur.jpg</a:t>
            </a:r>
          </a:p>
        </p:txBody>
      </p:sp>
      <p:sp>
        <p:nvSpPr>
          <p:cNvPr id="4" name="Slide Number Placeholder 3"/>
          <p:cNvSpPr>
            <a:spLocks noGrp="1"/>
          </p:cNvSpPr>
          <p:nvPr>
            <p:ph type="sldNum" sz="quarter" idx="5"/>
          </p:nvPr>
        </p:nvSpPr>
        <p:spPr/>
        <p:txBody>
          <a:bodyPr/>
          <a:lstStyle/>
          <a:p>
            <a:fld id="{788D8A45-B12B-40AF-A07B-2EBC15495A4C}" type="slidenum">
              <a:rPr lang="fr-FR" smtClean="0"/>
              <a:t>40</a:t>
            </a:fld>
            <a:endParaRPr lang="fr-FR"/>
          </a:p>
        </p:txBody>
      </p:sp>
    </p:spTree>
    <p:extLst>
      <p:ext uri="{BB962C8B-B14F-4D97-AF65-F5344CB8AC3E}">
        <p14:creationId xmlns:p14="http://schemas.microsoft.com/office/powerpoint/2010/main" val="10138697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Les passionnés de la roadmap aussi ;-P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Autant il est souvent </a:t>
            </a:r>
            <a:r>
              <a:rPr lang="fr-FR" b="1" dirty="0"/>
              <a:t>important de savoir où on veut aller</a:t>
            </a:r>
            <a:r>
              <a:rPr lang="fr-FR" dirty="0"/>
              <a:t>, autant les </a:t>
            </a:r>
            <a:r>
              <a:rPr lang="fr-FR" b="1" dirty="0"/>
              <a:t>roadmaps ultra précises </a:t>
            </a:r>
            <a:r>
              <a:rPr lang="fr-FR" dirty="0"/>
              <a:t>peuvent aussi souvent agir </a:t>
            </a:r>
            <a:r>
              <a:rPr lang="fr-FR" b="1" dirty="0"/>
              <a:t>comme des freins.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Il faut bien comprendre que </a:t>
            </a:r>
            <a:r>
              <a:rPr lang="fr-FR" b="1" cap="all" baseline="0" dirty="0"/>
              <a:t>nous sommes forcés de nous engager</a:t>
            </a:r>
            <a:r>
              <a:rPr lang="fr-FR" b="1" dirty="0"/>
              <a:t> </a:t>
            </a:r>
            <a:r>
              <a:rPr lang="fr-FR" dirty="0"/>
              <a:t>-bien souvent </a:t>
            </a:r>
            <a:r>
              <a:rPr lang="fr-FR" b="1" cap="all" baseline="0" dirty="0"/>
              <a:t>alors même que nous ne connaissons que 50% </a:t>
            </a:r>
            <a:r>
              <a:rPr lang="fr-FR" dirty="0"/>
              <a:t>de ce qu’on va découvrir en le faisant.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C’est tout l’intérêt de </a:t>
            </a:r>
            <a:r>
              <a:rPr lang="fr-FR" b="1" dirty="0"/>
              <a:t>l’agilité ou </a:t>
            </a:r>
            <a:r>
              <a:rPr lang="fr-FR" dirty="0"/>
              <a:t>du </a:t>
            </a:r>
            <a:r>
              <a:rPr lang="fr-FR" b="1" dirty="0"/>
              <a:t>travail en flux vs. La big </a:t>
            </a:r>
            <a:r>
              <a:rPr lang="fr-FR" b="1" dirty="0" err="1"/>
              <a:t>upfront</a:t>
            </a:r>
            <a:r>
              <a:rPr lang="fr-FR" b="1" dirty="0"/>
              <a:t> planification.</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https://cdn-s-www.lalsace.fr/images/25AF8E63-2CA3-47C9-B082-DD7D0781C3DA/NW_raw/la-pose-des-enrobes-sur-pres-de-2-km-s-est-deroulee-ce-mardi-photo-dna-jean-alain-haan-1619616773.jpg</a:t>
            </a:r>
          </a:p>
        </p:txBody>
      </p:sp>
      <p:sp>
        <p:nvSpPr>
          <p:cNvPr id="4" name="Slide Number Placeholder 3"/>
          <p:cNvSpPr>
            <a:spLocks noGrp="1"/>
          </p:cNvSpPr>
          <p:nvPr>
            <p:ph type="sldNum" sz="quarter" idx="5"/>
          </p:nvPr>
        </p:nvSpPr>
        <p:spPr/>
        <p:txBody>
          <a:bodyPr/>
          <a:lstStyle/>
          <a:p>
            <a:fld id="{788D8A45-B12B-40AF-A07B-2EBC15495A4C}" type="slidenum">
              <a:rPr lang="fr-FR" smtClean="0"/>
              <a:t>41</a:t>
            </a:fld>
            <a:endParaRPr lang="fr-FR"/>
          </a:p>
        </p:txBody>
      </p:sp>
    </p:spTree>
    <p:extLst>
      <p:ext uri="{BB962C8B-B14F-4D97-AF65-F5344CB8AC3E}">
        <p14:creationId xmlns:p14="http://schemas.microsoft.com/office/powerpoint/2010/main" val="5873619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D‘ailleurs on n’ose plus vous le dire mais…ce n’est pas pour rien qu’on fait </a:t>
            </a:r>
            <a:r>
              <a:rPr lang="fr-FR" b="1" cap="all" baseline="0" dirty="0"/>
              <a:t>des jeux à la con à base de cartomancie </a:t>
            </a:r>
            <a:r>
              <a:rPr lang="fr-FR" b="1" dirty="0"/>
              <a:t>pour VOUS DEVINER nos estimations</a:t>
            </a:r>
            <a:r>
              <a:rPr lang="fr-FR" dirty="0"/>
              <a:t>.</a:t>
            </a:r>
          </a:p>
          <a:p>
            <a:endParaRPr lang="fr-FR" dirty="0"/>
          </a:p>
          <a:p>
            <a:r>
              <a:rPr lang="fr-FR" dirty="0"/>
              <a:t>Ca aurait du mettre tout le monde sur le coup mais bon, on est obligé de continuer ;-)</a:t>
            </a:r>
          </a:p>
          <a:p>
            <a:endParaRPr lang="fr-FR" dirty="0"/>
          </a:p>
          <a:p>
            <a:r>
              <a:rPr lang="fr-FR" b="1" cap="all" baseline="0" dirty="0"/>
              <a:t>Constante de l’univers</a:t>
            </a:r>
            <a:r>
              <a:rPr lang="fr-FR" b="1" dirty="0"/>
              <a:t> </a:t>
            </a:r>
            <a:r>
              <a:rPr lang="fr-FR" dirty="0"/>
              <a:t>: tant qu’on n’a pas déjà fait un truc une fois, il est quasi impossible de savoir quel temps ça va nous prendre.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https://www.objectifgard.com/wp-content/uploads/2017/01/21523294814_ddd84475e2_b-e1483028161181.jpg</a:t>
            </a:r>
          </a:p>
        </p:txBody>
      </p:sp>
      <p:sp>
        <p:nvSpPr>
          <p:cNvPr id="4" name="Slide Number Placeholder 3"/>
          <p:cNvSpPr>
            <a:spLocks noGrp="1"/>
          </p:cNvSpPr>
          <p:nvPr>
            <p:ph type="sldNum" sz="quarter" idx="5"/>
          </p:nvPr>
        </p:nvSpPr>
        <p:spPr/>
        <p:txBody>
          <a:bodyPr/>
          <a:lstStyle/>
          <a:p>
            <a:fld id="{788D8A45-B12B-40AF-A07B-2EBC15495A4C}" type="slidenum">
              <a:rPr lang="fr-FR" smtClean="0"/>
              <a:t>42</a:t>
            </a:fld>
            <a:endParaRPr lang="fr-FR"/>
          </a:p>
        </p:txBody>
      </p:sp>
    </p:spTree>
    <p:extLst>
      <p:ext uri="{BB962C8B-B14F-4D97-AF65-F5344CB8AC3E}">
        <p14:creationId xmlns:p14="http://schemas.microsoft.com/office/powerpoint/2010/main" val="22096066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Nous on n’aime pas bâcler notre travail, parce qu’</a:t>
            </a:r>
            <a:r>
              <a:rPr lang="fr-FR" b="1" dirty="0"/>
              <a:t>on vit tous les jours dans ce code ensuite… on y passe nos journées.</a:t>
            </a:r>
          </a:p>
          <a:p>
            <a:endParaRPr lang="fr-FR" dirty="0"/>
          </a:p>
          <a:p>
            <a:r>
              <a:rPr lang="fr-FR" dirty="0"/>
              <a:t>Et vous :  </a:t>
            </a:r>
            <a:r>
              <a:rPr lang="fr-FR" b="1" dirty="0"/>
              <a:t>vous aimeriez travailler toute la journée avec </a:t>
            </a:r>
            <a:r>
              <a:rPr lang="fr-FR" dirty="0"/>
              <a:t>des documents, des mails truffés d’erreurs, de fautes d’orthographes, de pièges, de faux amis, d’infos inutiles ?</a:t>
            </a:r>
          </a:p>
          <a:p>
            <a:endParaRPr lang="fr-FR" dirty="0"/>
          </a:p>
          <a:p>
            <a:endParaRPr lang="fr-FR" dirty="0"/>
          </a:p>
          <a:p>
            <a:r>
              <a:rPr lang="fr-FR" dirty="0"/>
              <a:t>Projetez vous un instant dans ce quotidien la prochaine fois que vous mettrez une pression inutile (juste au cas où, et pour être sûr qu’on bosse comme je l’ai entendu une fois chez un client).</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https://m1.quebecormedia.com/emp/emp/54060795_0884955bbce0d6-827c-4281-918f-d6baf3027ed9_ORIGINAL.jpg?impolicy=crop-resize&amp;x=0&amp;y=0&amp;w=640&amp;h=481&amp;width=1200</a:t>
            </a:r>
          </a:p>
        </p:txBody>
      </p:sp>
      <p:sp>
        <p:nvSpPr>
          <p:cNvPr id="4" name="Slide Number Placeholder 3"/>
          <p:cNvSpPr>
            <a:spLocks noGrp="1"/>
          </p:cNvSpPr>
          <p:nvPr>
            <p:ph type="sldNum" sz="quarter" idx="5"/>
          </p:nvPr>
        </p:nvSpPr>
        <p:spPr/>
        <p:txBody>
          <a:bodyPr/>
          <a:lstStyle/>
          <a:p>
            <a:fld id="{788D8A45-B12B-40AF-A07B-2EBC15495A4C}" type="slidenum">
              <a:rPr lang="fr-FR" smtClean="0"/>
              <a:t>43</a:t>
            </a:fld>
            <a:endParaRPr lang="fr-FR"/>
          </a:p>
        </p:txBody>
      </p:sp>
    </p:spTree>
    <p:extLst>
      <p:ext uri="{BB962C8B-B14F-4D97-AF65-F5344CB8AC3E}">
        <p14:creationId xmlns:p14="http://schemas.microsoft.com/office/powerpoint/2010/main" val="29665560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b="0" dirty="0"/>
              <a:t>Expliciter les implicites est </a:t>
            </a:r>
            <a:r>
              <a:rPr lang="fr-FR" b="1" dirty="0"/>
              <a:t>un réflexe que nous sommes encore trop peu nombreux à avoir.</a:t>
            </a:r>
          </a:p>
          <a:p>
            <a:pPr marL="0" indent="0">
              <a:buFont typeface="Arial" panose="020B0604020202020204" pitchFamily="34" charset="0"/>
              <a:buNone/>
            </a:pPr>
            <a:endParaRPr lang="fr-FR" b="1" dirty="0"/>
          </a:p>
          <a:p>
            <a:pPr marL="0" indent="0">
              <a:buFont typeface="Arial" panose="020B0604020202020204" pitchFamily="34" charset="0"/>
              <a:buNone/>
            </a:pPr>
            <a:r>
              <a:rPr lang="fr-FR" b="1" dirty="0"/>
              <a:t>Mais c’est pourtant le</a:t>
            </a:r>
            <a:r>
              <a:rPr lang="fr-FR" dirty="0"/>
              <a:t> </a:t>
            </a:r>
            <a:r>
              <a:rPr lang="fr-FR" b="1" dirty="0"/>
              <a:t>nœud du problème</a:t>
            </a:r>
            <a:r>
              <a:rPr lang="fr-FR" dirty="0"/>
              <a:t> pour nous les </a:t>
            </a:r>
            <a:r>
              <a:rPr lang="fr-FR" dirty="0" err="1"/>
              <a:t>DEVs</a:t>
            </a:r>
            <a:r>
              <a:rPr lang="fr-FR" dirty="0"/>
              <a:t> : </a:t>
            </a:r>
            <a:r>
              <a:rPr lang="fr-FR" b="1" cap="all" baseline="0" dirty="0"/>
              <a:t>nous souffrons toutes et tous des implicites des uns et des autres</a:t>
            </a: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r>
              <a:rPr lang="fr-FR" b="1" dirty="0"/>
              <a:t>Les implicites des gens du métier</a:t>
            </a:r>
            <a:r>
              <a:rPr lang="fr-FR" dirty="0"/>
              <a:t> et du produit, en général.</a:t>
            </a:r>
          </a:p>
          <a:p>
            <a:pPr marL="0" indent="0">
              <a:buFont typeface="Arial" panose="020B0604020202020204" pitchFamily="34" charset="0"/>
              <a:buNone/>
            </a:pPr>
            <a:endParaRPr lang="fr-FR" dirty="0"/>
          </a:p>
          <a:p>
            <a:pPr marL="0" indent="0">
              <a:buFont typeface="Arial" panose="020B0604020202020204" pitchFamily="34" charset="0"/>
              <a:buNone/>
            </a:pPr>
            <a:r>
              <a:rPr lang="fr-FR" b="1" dirty="0"/>
              <a:t>Mais nos propres implicites aussi</a:t>
            </a:r>
            <a:r>
              <a:rPr lang="fr-FR" dirty="0"/>
              <a:t>, </a:t>
            </a:r>
            <a:r>
              <a:rPr lang="fr-FR" b="0" dirty="0"/>
              <a:t>dès lors qu’un </a:t>
            </a:r>
            <a:r>
              <a:rPr lang="fr-FR" b="1" dirty="0"/>
              <a:t>sujet ressemble de près ou de loin</a:t>
            </a:r>
            <a:r>
              <a:rPr lang="fr-FR" dirty="0"/>
              <a:t> à quelque chose </a:t>
            </a:r>
            <a:r>
              <a:rPr lang="fr-FR" b="1" dirty="0"/>
              <a:t>sur lequel on a déjà travaillé</a:t>
            </a:r>
            <a:r>
              <a:rPr lang="fr-FR" dirty="0"/>
              <a:t>.</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C’était le cas de Thierry par exemple, qui n’aurait pas pu imaginer que son modèle mental d’instruments financiers avec juste des code </a:t>
            </a:r>
            <a:r>
              <a:rPr lang="fr-FR" dirty="0" err="1"/>
              <a:t>markets</a:t>
            </a:r>
            <a:r>
              <a:rPr lang="fr-FR" dirty="0"/>
              <a:t> à côté n’allait pas suffire. </a:t>
            </a:r>
            <a:r>
              <a:rPr lang="fr-FR" b="1" dirty="0"/>
              <a:t>Il lui manquait ce concept de Trading Instrument entre ses </a:t>
            </a:r>
            <a:r>
              <a:rPr lang="fr-FR" b="1" dirty="0" err="1"/>
              <a:t>pricers</a:t>
            </a:r>
            <a:r>
              <a:rPr lang="fr-FR" b="1" dirty="0"/>
              <a:t> et les marchés</a:t>
            </a:r>
            <a:r>
              <a:rPr lang="fr-FR" dirty="0"/>
              <a:t>.</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44</a:t>
            </a:fld>
            <a:endParaRPr lang="fr-FR"/>
          </a:p>
        </p:txBody>
      </p:sp>
    </p:spTree>
    <p:extLst>
      <p:ext uri="{BB962C8B-B14F-4D97-AF65-F5344CB8AC3E}">
        <p14:creationId xmlns:p14="http://schemas.microsoft.com/office/powerpoint/2010/main" val="39007631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b="0" dirty="0"/>
              <a:t>Parfois on tombe sur des gens très susceptibles quand on pose de simple questions sur l’importance métier de telle ou telle </a:t>
            </a:r>
            <a:r>
              <a:rPr lang="fr-FR" b="0" dirty="0" err="1"/>
              <a:t>feature</a:t>
            </a:r>
            <a:r>
              <a:rPr lang="fr-FR" b="0" dirty="0"/>
              <a:t>. </a:t>
            </a:r>
          </a:p>
          <a:p>
            <a:pPr marL="0" indent="0">
              <a:buFont typeface="Arial" panose="020B0604020202020204" pitchFamily="34" charset="0"/>
              <a:buNone/>
            </a:pPr>
            <a:endParaRPr lang="fr-FR" b="0" dirty="0"/>
          </a:p>
          <a:p>
            <a:pPr marL="0" indent="0">
              <a:buFont typeface="Arial" panose="020B0604020202020204" pitchFamily="34" charset="0"/>
              <a:buNone/>
            </a:pPr>
            <a:r>
              <a:rPr lang="fr-FR" b="0" dirty="0"/>
              <a:t>Nous on a besoin de pouvoir questionner ça. C’est très souvent un </a:t>
            </a:r>
            <a:r>
              <a:rPr lang="fr-FR" b="1" dirty="0"/>
              <a:t>point de départ pour apprendre/découvrir un implicite</a:t>
            </a:r>
          </a:p>
          <a:p>
            <a:pPr marL="0" indent="0">
              <a:buFont typeface="Arial" panose="020B0604020202020204" pitchFamily="34" charset="0"/>
              <a:buNone/>
            </a:pPr>
            <a:endParaRPr lang="fr-FR" b="1" dirty="0"/>
          </a:p>
          <a:p>
            <a:pPr marL="0" indent="0">
              <a:buFont typeface="Arial" panose="020B0604020202020204" pitchFamily="34" charset="0"/>
              <a:buNone/>
            </a:pPr>
            <a:r>
              <a:rPr lang="fr-FR" b="0" dirty="0"/>
              <a:t>Et j’ai très souvent vu des POs mal à l’aise et </a:t>
            </a:r>
            <a:r>
              <a:rPr lang="fr-FR" b="1" dirty="0"/>
              <a:t>prendre la mouche. Comme si on ne leur faisait pas confiance.</a:t>
            </a:r>
          </a:p>
        </p:txBody>
      </p:sp>
      <p:sp>
        <p:nvSpPr>
          <p:cNvPr id="4" name="Slide Number Placeholder 3"/>
          <p:cNvSpPr>
            <a:spLocks noGrp="1"/>
          </p:cNvSpPr>
          <p:nvPr>
            <p:ph type="sldNum" sz="quarter" idx="5"/>
          </p:nvPr>
        </p:nvSpPr>
        <p:spPr/>
        <p:txBody>
          <a:bodyPr/>
          <a:lstStyle/>
          <a:p>
            <a:fld id="{788D8A45-B12B-40AF-A07B-2EBC15495A4C}" type="slidenum">
              <a:rPr lang="fr-FR" smtClean="0"/>
              <a:t>45</a:t>
            </a:fld>
            <a:endParaRPr lang="fr-FR"/>
          </a:p>
        </p:txBody>
      </p:sp>
    </p:spTree>
    <p:extLst>
      <p:ext uri="{BB962C8B-B14F-4D97-AF65-F5344CB8AC3E}">
        <p14:creationId xmlns:p14="http://schemas.microsoft.com/office/powerpoint/2010/main" val="6401058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Il faut que vous compreniez que ça prends du temps pour nous, </a:t>
            </a:r>
            <a:r>
              <a:rPr lang="fr-FR" b="1" dirty="0"/>
              <a:t>de découvrir un métier</a:t>
            </a:r>
            <a:r>
              <a:rPr lang="fr-FR" dirty="0"/>
              <a:t>, de ne pas passer à côté des choses qui nous paraissent insignifiantes mais qui ont parfois d’énormes impacts.</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On parle souvent de </a:t>
            </a:r>
            <a:r>
              <a:rPr lang="fr-FR" b="1" dirty="0"/>
              <a:t>distillation de nos modèles mentaux.</a:t>
            </a: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r>
              <a:rPr lang="fr-FR" b="1" cap="all" baseline="0" dirty="0"/>
              <a:t>Le code n’est rien d’autre qu’une représentation des modèles mentaux des </a:t>
            </a:r>
            <a:r>
              <a:rPr lang="fr-FR" b="1" cap="all" baseline="0" dirty="0" err="1"/>
              <a:t>DEVs</a:t>
            </a:r>
            <a:endParaRPr lang="fr-FR" b="1" cap="all" baseline="0"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C’est pour ça que </a:t>
            </a:r>
            <a:r>
              <a:rPr lang="fr-FR" b="1" dirty="0"/>
              <a:t>notre véritable métier c’est d’apprendre</a:t>
            </a:r>
            <a:r>
              <a:rPr lang="fr-FR" dirty="0"/>
              <a:t> des choses. C’est </a:t>
            </a:r>
            <a:r>
              <a:rPr lang="fr-FR" b="1" dirty="0"/>
              <a:t>le point de départ de toute </a:t>
            </a:r>
            <a:r>
              <a:rPr lang="fr-FR" dirty="0"/>
              <a:t>l’</a:t>
            </a:r>
            <a:r>
              <a:rPr lang="fr-FR" dirty="0" err="1"/>
              <a:t>execution</a:t>
            </a:r>
            <a:r>
              <a:rPr lang="fr-FR" dirty="0"/>
              <a:t> ensuite.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http://3.bp.blogspot.com/-VFXkyR9b5CY/Voob9JbqdMI/AAAAAAAALLc/VGWqYPItSNA/s1600/6121.jpg</a:t>
            </a:r>
          </a:p>
        </p:txBody>
      </p:sp>
      <p:sp>
        <p:nvSpPr>
          <p:cNvPr id="4" name="Slide Number Placeholder 3"/>
          <p:cNvSpPr>
            <a:spLocks noGrp="1"/>
          </p:cNvSpPr>
          <p:nvPr>
            <p:ph type="sldNum" sz="quarter" idx="5"/>
          </p:nvPr>
        </p:nvSpPr>
        <p:spPr/>
        <p:txBody>
          <a:bodyPr/>
          <a:lstStyle/>
          <a:p>
            <a:fld id="{788D8A45-B12B-40AF-A07B-2EBC15495A4C}" type="slidenum">
              <a:rPr lang="fr-FR" smtClean="0"/>
              <a:t>46</a:t>
            </a:fld>
            <a:endParaRPr lang="fr-FR"/>
          </a:p>
        </p:txBody>
      </p:sp>
    </p:spTree>
    <p:extLst>
      <p:ext uri="{BB962C8B-B14F-4D97-AF65-F5344CB8AC3E}">
        <p14:creationId xmlns:p14="http://schemas.microsoft.com/office/powerpoint/2010/main" val="3370879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b="1" dirty="0"/>
              <a:t>Et pour ça on a besoin de vous parler le plus souvent possible</a:t>
            </a:r>
            <a:r>
              <a:rPr lang="fr-FR" dirty="0"/>
              <a:t>, avoir l’occasion de mieux comprendre le métier, </a:t>
            </a:r>
            <a:r>
              <a:rPr lang="fr-FR" b="1" dirty="0"/>
              <a:t>oser se tromper </a:t>
            </a:r>
            <a:r>
              <a:rPr lang="fr-FR" dirty="0"/>
              <a:t>lorsqu’on </a:t>
            </a:r>
            <a:r>
              <a:rPr lang="fr-FR" b="1" dirty="0"/>
              <a:t>reformule</a:t>
            </a:r>
            <a:r>
              <a:rPr lang="fr-FR" dirty="0"/>
              <a:t> un truc compliqué ou pour poser une question qui peut détonner.</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En tant que DEV, on se sent souvent pas légitime à challenger le métier. Et pourtant c’est très souvent utile pour tout le monde.</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http://3.bp.blogspot.com/-VFXkyR9b5CY/Voob9JbqdMI/AAAAAAAALLc/VGWqYPItSNA/s1600/6121.jpg</a:t>
            </a:r>
          </a:p>
        </p:txBody>
      </p:sp>
      <p:sp>
        <p:nvSpPr>
          <p:cNvPr id="4" name="Slide Number Placeholder 3"/>
          <p:cNvSpPr>
            <a:spLocks noGrp="1"/>
          </p:cNvSpPr>
          <p:nvPr>
            <p:ph type="sldNum" sz="quarter" idx="5"/>
          </p:nvPr>
        </p:nvSpPr>
        <p:spPr/>
        <p:txBody>
          <a:bodyPr/>
          <a:lstStyle/>
          <a:p>
            <a:fld id="{788D8A45-B12B-40AF-A07B-2EBC15495A4C}" type="slidenum">
              <a:rPr lang="fr-FR" smtClean="0"/>
              <a:t>47</a:t>
            </a:fld>
            <a:endParaRPr lang="fr-FR"/>
          </a:p>
        </p:txBody>
      </p:sp>
    </p:spTree>
    <p:extLst>
      <p:ext uri="{BB962C8B-B14F-4D97-AF65-F5344CB8AC3E}">
        <p14:creationId xmlns:p14="http://schemas.microsoft.com/office/powerpoint/2010/main" val="33853695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C’est pour ça : </a:t>
            </a:r>
            <a:r>
              <a:rPr lang="fr-FR" b="1" cap="all" baseline="0" dirty="0"/>
              <a:t>parlons-nous aujourd’hui un maximum dans cette conférence qui s’annonce </a:t>
            </a:r>
            <a:r>
              <a:rPr lang="fr-FR" dirty="0" err="1"/>
              <a:t>terrrible</a:t>
            </a: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http://3.bp.blogspot.com/-VFXkyR9b5CY/Voob9JbqdMI/AAAAAAAALLc/VGWqYPItSNA/s1600/6121.jpg</a:t>
            </a:r>
          </a:p>
        </p:txBody>
      </p:sp>
      <p:sp>
        <p:nvSpPr>
          <p:cNvPr id="4" name="Slide Number Placeholder 3"/>
          <p:cNvSpPr>
            <a:spLocks noGrp="1"/>
          </p:cNvSpPr>
          <p:nvPr>
            <p:ph type="sldNum" sz="quarter" idx="5"/>
          </p:nvPr>
        </p:nvSpPr>
        <p:spPr/>
        <p:txBody>
          <a:bodyPr/>
          <a:lstStyle/>
          <a:p>
            <a:fld id="{788D8A45-B12B-40AF-A07B-2EBC15495A4C}" type="slidenum">
              <a:rPr lang="fr-FR" smtClean="0"/>
              <a:t>48</a:t>
            </a:fld>
            <a:endParaRPr lang="fr-FR"/>
          </a:p>
        </p:txBody>
      </p:sp>
    </p:spTree>
    <p:extLst>
      <p:ext uri="{BB962C8B-B14F-4D97-AF65-F5344CB8AC3E}">
        <p14:creationId xmlns:p14="http://schemas.microsoft.com/office/powerpoint/2010/main" val="160334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Donc : Merci à toutes et à tous pour votre attention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Et très bonne conférence !</a:t>
            </a:r>
          </a:p>
        </p:txBody>
      </p:sp>
      <p:sp>
        <p:nvSpPr>
          <p:cNvPr id="4" name="Slide Number Placeholder 3"/>
          <p:cNvSpPr>
            <a:spLocks noGrp="1"/>
          </p:cNvSpPr>
          <p:nvPr>
            <p:ph type="sldNum" sz="quarter" idx="5"/>
          </p:nvPr>
        </p:nvSpPr>
        <p:spPr/>
        <p:txBody>
          <a:bodyPr/>
          <a:lstStyle/>
          <a:p>
            <a:fld id="{788D8A45-B12B-40AF-A07B-2EBC15495A4C}" type="slidenum">
              <a:rPr lang="fr-FR" smtClean="0"/>
              <a:t>49</a:t>
            </a:fld>
            <a:endParaRPr lang="fr-FR"/>
          </a:p>
        </p:txBody>
      </p:sp>
    </p:spTree>
    <p:extLst>
      <p:ext uri="{BB962C8B-B14F-4D97-AF65-F5344CB8AC3E}">
        <p14:creationId xmlns:p14="http://schemas.microsoft.com/office/powerpoint/2010/main" val="527790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Premier ressenti de la part de certaines ou certains PO : C’est trop long putain… (en français dans le texte)</a:t>
            </a:r>
          </a:p>
          <a:p>
            <a:endParaRPr lang="fr-FR" dirty="0"/>
          </a:p>
          <a:p>
            <a:r>
              <a:rPr lang="fr-FR" dirty="0"/>
              <a:t>Les gens du métier à qui j’ai parlé n’arrivent pas à comprendre </a:t>
            </a:r>
            <a:r>
              <a:rPr lang="fr-FR" b="1" dirty="0"/>
              <a:t>pourquoi tout prend toujours plus de temps que prévu </a:t>
            </a:r>
            <a:r>
              <a:rPr lang="fr-FR" dirty="0"/>
              <a:t>pour faire des choses simples (en apparence)…</a:t>
            </a:r>
          </a:p>
          <a:p>
            <a:endParaRPr lang="fr-FR" dirty="0"/>
          </a:p>
          <a:p>
            <a:r>
              <a:rPr lang="fr-FR" dirty="0"/>
              <a:t>C’est vrai : </a:t>
            </a:r>
            <a:r>
              <a:rPr lang="fr-FR" b="1" dirty="0"/>
              <a:t>on demande une nouvelle </a:t>
            </a:r>
            <a:r>
              <a:rPr lang="fr-FR" b="1" dirty="0" err="1"/>
              <a:t>feature</a:t>
            </a:r>
            <a:r>
              <a:rPr lang="fr-FR" b="1" dirty="0"/>
              <a:t>, </a:t>
            </a:r>
            <a:r>
              <a:rPr lang="fr-FR" dirty="0"/>
              <a:t>et on se voit répondre que ça va prendre </a:t>
            </a:r>
            <a:r>
              <a:rPr lang="fr-FR" b="1" dirty="0"/>
              <a:t>2 sprints</a:t>
            </a:r>
            <a:r>
              <a:rPr lang="fr-FR" dirty="0"/>
              <a:t>, </a:t>
            </a:r>
            <a:r>
              <a:rPr lang="fr-FR" b="1" dirty="0"/>
              <a:t>3 sprints, ou 72 points ou… </a:t>
            </a:r>
          </a:p>
          <a:p>
            <a:endParaRPr lang="fr-FR" dirty="0"/>
          </a:p>
          <a:p>
            <a:r>
              <a:rPr lang="fr-FR" b="1" dirty="0"/>
              <a:t>Mais le plus souvent, c’est l’inverse</a:t>
            </a:r>
            <a:r>
              <a:rPr lang="fr-FR" dirty="0"/>
              <a:t>. Mes amis du Produit me disent que </a:t>
            </a:r>
            <a:r>
              <a:rPr lang="fr-FR" b="1" dirty="0"/>
              <a:t>nous les DEV, on vous promet un truc rapide, et puis ça prend trois plombes finalement</a:t>
            </a:r>
            <a:r>
              <a:rPr lang="fr-FR" dirty="0"/>
              <a:t>… Et on a toujours pleins d’excuses pour ça.</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https://www.google.com/url?sa=i&amp;url=https%3A%2F%2Fstock.adobe.com%2Ffr%2Fsearch%3Fk%3Dblas%25C3%25A9&amp;psig=AOvVaw1LJRkPkwsgWTLzHzDv1PTy&amp;ust=1630443155636000&amp;source=images&amp;cd=vfe&amp;ved=0CAkQjRxqFwoTCLjUiJ3Q2fICFQAAAAAdAAAAABAD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40296892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Des QUESTIONS ?</a:t>
            </a:r>
          </a:p>
        </p:txBody>
      </p:sp>
      <p:sp>
        <p:nvSpPr>
          <p:cNvPr id="4" name="Slide Number Placeholder 3"/>
          <p:cNvSpPr>
            <a:spLocks noGrp="1"/>
          </p:cNvSpPr>
          <p:nvPr>
            <p:ph type="sldNum" sz="quarter" idx="5"/>
          </p:nvPr>
        </p:nvSpPr>
        <p:spPr/>
        <p:txBody>
          <a:bodyPr/>
          <a:lstStyle/>
          <a:p>
            <a:fld id="{788D8A45-B12B-40AF-A07B-2EBC15495A4C}" type="slidenum">
              <a:rPr lang="fr-FR" smtClean="0"/>
              <a:t>50</a:t>
            </a:fld>
            <a:endParaRPr lang="fr-FR"/>
          </a:p>
        </p:txBody>
      </p:sp>
    </p:spTree>
    <p:extLst>
      <p:ext uri="{BB962C8B-B14F-4D97-AF65-F5344CB8AC3E}">
        <p14:creationId xmlns:p14="http://schemas.microsoft.com/office/powerpoint/2010/main" val="34161375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51</a:t>
            </a:fld>
            <a:endParaRPr lang="fr-FR"/>
          </a:p>
        </p:txBody>
      </p:sp>
    </p:spTree>
    <p:extLst>
      <p:ext uri="{BB962C8B-B14F-4D97-AF65-F5344CB8AC3E}">
        <p14:creationId xmlns:p14="http://schemas.microsoft.com/office/powerpoint/2010/main" val="2339010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Autre problème : le côté geek de certains dev que les gens du métier ou du Produit n’arrivent à comprendre, à apprécier. En témoignent </a:t>
            </a:r>
            <a:r>
              <a:rPr lang="fr-FR" b="1" dirty="0"/>
              <a:t>des réunions où chacune et chacun conserve son vocabulaire abscons</a:t>
            </a:r>
            <a:r>
              <a:rPr lang="fr-FR" dirty="0"/>
              <a:t>. Ca n’aide pas au dialogue. Ca n’intéresse pas certaines personnes du métier. </a:t>
            </a:r>
          </a:p>
          <a:p>
            <a:endParaRPr lang="fr-FR" dirty="0"/>
          </a:p>
          <a:p>
            <a:r>
              <a:rPr lang="fr-FR" dirty="0"/>
              <a:t>« Et encore, si les devs faisaient preuve de pédagogie pour nous faire découvrir leur univers ou certaines subtilités… mais </a:t>
            </a:r>
            <a:r>
              <a:rPr lang="fr-FR" b="1" dirty="0"/>
              <a:t>vous êtes pleins d’acronymes, de références à des trucs techniques qui nous perdent parfois</a:t>
            </a:r>
            <a:r>
              <a:rPr lang="fr-FR" dirty="0"/>
              <a:t>. » m’a dit une responsable marketing dans l’hôtellerie il y a quelques temps…</a:t>
            </a:r>
          </a:p>
          <a:p>
            <a:endParaRPr lang="fr-FR" dirty="0"/>
          </a:p>
          <a:p>
            <a:r>
              <a:rPr lang="fr-FR" dirty="0"/>
              <a:t>Moi j’ai aussi vu </a:t>
            </a:r>
            <a:r>
              <a:rPr lang="fr-FR" b="1" dirty="0"/>
              <a:t>des gens du métier préférer feindre l’ignorance (ou le mépris) plutôt que de passer pour des incultes </a:t>
            </a:r>
            <a:r>
              <a:rPr lang="fr-FR" dirty="0"/>
              <a:t>(sur le volet technique j’entends). </a:t>
            </a:r>
          </a:p>
          <a:p>
            <a:endParaRPr lang="fr-FR" dirty="0"/>
          </a:p>
          <a:p>
            <a:r>
              <a:rPr lang="fr-FR" dirty="0"/>
              <a:t>Sans aller jusque là, j’ai vu bcp de gens du métier ne pas souhaiter passer beaucoup de temps avec les équipes de DEV -et demander à des gens un peu caméléons (comme des consultants, ou des coachs en orga ou agilité) de prendre la place des devs dans ces meetings (</a:t>
            </a:r>
            <a:r>
              <a:rPr lang="fr-FR" b="1" dirty="0"/>
              <a:t>« pas la peine qu’on soit trop nombreux » est une phrase qu’on entends très souvent </a:t>
            </a:r>
            <a:r>
              <a:rPr lang="fr-FR" dirty="0"/>
              <a:t>dans bcp d’entreprises)</a:t>
            </a:r>
          </a:p>
          <a:p>
            <a:endParaRPr lang="fr-FR" dirty="0"/>
          </a:p>
          <a:p>
            <a:endParaRPr lang="fr-FR" dirty="0"/>
          </a:p>
          <a:p>
            <a:endParaRPr lang="fr-FR" dirty="0"/>
          </a:p>
          <a:p>
            <a:endParaRPr lang="fr-FR" dirty="0"/>
          </a:p>
          <a:p>
            <a:r>
              <a:rPr lang="fr-FR" dirty="0"/>
              <a:t>https://www.google.com/url?sa=i&amp;url=https%3A%2F%2Fstephan.services%2Fpodcast-18-developpeur-informatique%2F&amp;psig=AOvVaw2JNxcnP5tq7pti9YVbW8Ou&amp;ust=1631437390810000&amp;source=images&amp;cd=vfe&amp;ved=0CAkQjRxqFwoTCIi3gIjI9vICFQAAAAAdAAAAABAo</a:t>
            </a: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1705600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Un autre truc que j’ai beaucoup vu, ce sont </a:t>
            </a:r>
            <a:r>
              <a:rPr lang="fr-FR" b="1" dirty="0"/>
              <a:t>des POs ou des Product Managers qui se lassent des ateliers avec le DEV, souvent perçus comme trop contraignants</a:t>
            </a:r>
          </a:p>
          <a:p>
            <a:endParaRPr lang="fr-FR" dirty="0"/>
          </a:p>
          <a:p>
            <a:r>
              <a:rPr lang="fr-FR" b="1" dirty="0"/>
              <a:t>Combien de réunion BDD ou 3 amigos mal ficelées j’ai pu voir</a:t>
            </a:r>
            <a:r>
              <a:rPr lang="fr-FR" dirty="0"/>
              <a:t>… avec tout le monde qui reste crispé/étriqué/pris en tenaille dans le formalisme Gherkin (le fameux </a:t>
            </a:r>
            <a:r>
              <a:rPr lang="fr-FR" dirty="0" err="1"/>
              <a:t>Given</a:t>
            </a:r>
            <a:r>
              <a:rPr lang="fr-FR" dirty="0"/>
              <a:t> </a:t>
            </a:r>
            <a:r>
              <a:rPr lang="fr-FR" dirty="0" err="1"/>
              <a:t>When</a:t>
            </a:r>
            <a:r>
              <a:rPr lang="fr-FR" dirty="0"/>
              <a:t> </a:t>
            </a:r>
            <a:r>
              <a:rPr lang="fr-FR" dirty="0" err="1"/>
              <a:t>Then</a:t>
            </a:r>
            <a:r>
              <a:rPr lang="fr-FR" dirty="0"/>
              <a:t>) au lieu de se parler directement et plus efficacement. </a:t>
            </a:r>
          </a:p>
          <a:p>
            <a:endParaRPr lang="fr-FR" dirty="0"/>
          </a:p>
          <a:p>
            <a:r>
              <a:rPr lang="fr-FR" b="1" dirty="0"/>
              <a:t>Une technique doit libérer, pas engourdir </a:t>
            </a:r>
            <a:r>
              <a:rPr lang="fr-FR" dirty="0"/>
              <a:t>ou </a:t>
            </a:r>
            <a:r>
              <a:rPr lang="fr-FR" b="1" dirty="0"/>
              <a:t>limiter l’expressivité.</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www.ionos.fr%2Fdigitalguide%2Fsites-internet%2Fdeveloppement-web%2Fquest-ce-que-le-behavior-driven-development%2F&amp;psig=AOvVaw0-8YDaHbea7Z01BeTM8FmZ&amp;ust=1631437801080000&amp;source=images&amp;cd=vfe&amp;ved=0CAkQjRxqFwoTCLjvhM_J9v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1849350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Dernier point : j’ai croisé beaucoup de responsables produits qui nous voyait –nous les devs- comme des garagistes. </a:t>
            </a:r>
          </a:p>
          <a:p>
            <a:r>
              <a:rPr lang="fr-FR" b="1" dirty="0"/>
              <a:t>Le genre de personne que tu ne peux pas ignorer quand tu as certains besoins ou problèmes</a:t>
            </a:r>
            <a:r>
              <a:rPr lang="fr-FR" dirty="0"/>
              <a:t>, mais dont tu sens qu’il </a:t>
            </a:r>
            <a:r>
              <a:rPr lang="fr-FR" b="1" dirty="0"/>
              <a:t>te tiennent un peu par le collier</a:t>
            </a:r>
            <a:r>
              <a:rPr lang="fr-FR" dirty="0"/>
              <a:t>.</a:t>
            </a:r>
          </a:p>
          <a:p>
            <a:endParaRPr lang="fr-FR" dirty="0"/>
          </a:p>
          <a:p>
            <a:r>
              <a:rPr lang="fr-FR" b="1" dirty="0"/>
              <a:t>S’il te dit qu’il faut changer toute la transmission de ta bagnole</a:t>
            </a:r>
            <a:r>
              <a:rPr lang="fr-FR" dirty="0"/>
              <a:t>, à moins de t’y connaitre un peu et de le challenger, ou d’aller consulter ailleurs pour un autre devis, tu vas le laisser faire avec un petit goût amer et une légère frustration du coup.</a:t>
            </a:r>
          </a:p>
          <a:p>
            <a:endParaRPr lang="fr-FR" dirty="0"/>
          </a:p>
          <a:p>
            <a:r>
              <a:rPr lang="fr-FR" dirty="0"/>
              <a:t>Et bien </a:t>
            </a:r>
            <a:r>
              <a:rPr lang="fr-FR" b="1" dirty="0"/>
              <a:t>en tant que PO, il est rare que l’on puisse changer d’équipe de DEV du jour au lendemain </a:t>
            </a:r>
            <a:r>
              <a:rPr lang="fr-FR" dirty="0"/>
              <a:t>si on n’est pas d’accord avec leurs façons de faire ou leurs estimations etc.</a:t>
            </a:r>
          </a:p>
          <a:p>
            <a:endParaRPr lang="fr-FR" dirty="0"/>
          </a:p>
          <a:p>
            <a:r>
              <a:rPr lang="fr-FR" dirty="0"/>
              <a:t>Du coup, </a:t>
            </a:r>
            <a:r>
              <a:rPr lang="fr-FR" b="1" dirty="0"/>
              <a:t>les relations PRODUIT-DEV ne sont pas toujours des relations évidentes.</a:t>
            </a:r>
          </a:p>
          <a:p>
            <a:endParaRPr lang="fr-FR" dirty="0"/>
          </a:p>
          <a:p>
            <a:r>
              <a:rPr lang="fr-FR" b="1" cap="all" baseline="0" dirty="0">
                <a:solidFill>
                  <a:srgbClr val="C00000"/>
                </a:solidFill>
              </a:rPr>
              <a:t>Je vais vous raconter une histoire pour illustrer ça.</a:t>
            </a:r>
          </a:p>
          <a:p>
            <a:endParaRPr lang="fr-FR" dirty="0"/>
          </a:p>
          <a:p>
            <a:endParaRPr lang="fr-FR" dirty="0"/>
          </a:p>
          <a:p>
            <a:endParaRPr lang="fr-FR" dirty="0"/>
          </a:p>
          <a:p>
            <a:r>
              <a:rPr lang="fr-FR" dirty="0"/>
              <a:t>https://www.google.com/url?sa=i&amp;url=https%3A%2F%2Fwww.letoiledulac.com%2Feconomie%2Fmessieurs-les-garagistes%2F&amp;psig=AOvVaw34Wo-gcIGb-PJP56gTnWSd&amp;ust=1630442329164000&amp;source=images&amp;cd=vfe&amp;ved=0CAkQjRxqFwoTCKDBqZ7N2fICFQAAAAAdAAAAABAE</a:t>
            </a:r>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947668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1D1C1D"/>
                </a:solidFill>
                <a:effectLst/>
                <a:latin typeface="Slack-Lato"/>
              </a:rPr>
              <a:t>C’était dans les années 2010 dans une grande banque d’investissement. Celle-ci était en gros coupée en 2 …</a:t>
            </a:r>
          </a:p>
          <a:p>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3287357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20/09/2021</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webp"/><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webp"/><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6.webp"/><Relationship Id="rId5" Type="http://schemas.openxmlformats.org/officeDocument/2006/relationships/image" Target="../media/image15.pn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6.webp"/><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webp"/><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7.emf"/></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7.emf"/><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6.webp"/></Relationships>
</file>

<file path=ppt/slides/_rels/slide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6.webp"/></Relationships>
</file>

<file path=ppt/slides/_rels/slide36.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26.jp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6.webp"/></Relationships>
</file>

<file path=ppt/slides/_rels/slide3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webp"/><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6.webp"/><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325217"/>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EB205226-D515-4938-9CB9-1DA0B73929A9}"/>
              </a:ext>
            </a:extLst>
          </p:cNvPr>
          <p:cNvSpPr/>
          <p:nvPr/>
        </p:nvSpPr>
        <p:spPr>
          <a:xfrm>
            <a:off x="-82827" y="3514288"/>
            <a:ext cx="1227482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3675374"/>
            <a:ext cx="7917991" cy="954107"/>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De l’autre côté du miroir</a:t>
            </a:r>
            <a:br>
              <a:rPr lang="fr-FR" sz="2800" b="1" cap="all" dirty="0">
                <a:solidFill>
                  <a:srgbClr val="F9D45F"/>
                </a:solidFill>
                <a:latin typeface="Alte Haas Grotesk" panose="02000503000000020004" pitchFamily="2" charset="0"/>
              </a:rPr>
            </a:br>
            <a:r>
              <a:rPr lang="fr-FR" sz="2800" b="1" cap="all" dirty="0">
                <a:solidFill>
                  <a:srgbClr val="FAFCD7"/>
                </a:solidFill>
                <a:latin typeface="Alte Haas Grotesk" panose="02000503000000020004" pitchFamily="2" charset="0"/>
              </a:rPr>
              <a:t>La fabrique du software</a:t>
            </a:r>
          </a:p>
        </p:txBody>
      </p:sp>
      <p:grpSp>
        <p:nvGrpSpPr>
          <p:cNvPr id="20" name="Group 19">
            <a:extLst>
              <a:ext uri="{FF2B5EF4-FFF2-40B4-BE49-F238E27FC236}">
                <a16:creationId xmlns:a16="http://schemas.microsoft.com/office/drawing/2014/main" id="{26D6C650-2BF9-4552-94D4-CB672B3340E0}"/>
              </a:ext>
            </a:extLst>
          </p:cNvPr>
          <p:cNvGrpSpPr/>
          <p:nvPr/>
        </p:nvGrpSpPr>
        <p:grpSpPr>
          <a:xfrm>
            <a:off x="7711003" y="4084722"/>
            <a:ext cx="4215955" cy="544759"/>
            <a:chOff x="6997673" y="4782195"/>
            <a:chExt cx="4215955" cy="544759"/>
          </a:xfrm>
        </p:grpSpPr>
        <p:pic>
          <p:nvPicPr>
            <p:cNvPr id="15" name="Picture 14">
              <a:extLst>
                <a:ext uri="{FF2B5EF4-FFF2-40B4-BE49-F238E27FC236}">
                  <a16:creationId xmlns:a16="http://schemas.microsoft.com/office/drawing/2014/main" id="{9052F2CF-4C70-48F0-90B3-13B31AADFD8A}"/>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874057" y="4782195"/>
              <a:ext cx="1339571" cy="544759"/>
            </a:xfrm>
            <a:prstGeom prst="rect">
              <a:avLst/>
            </a:prstGeom>
          </p:spPr>
        </p:pic>
        <p:sp>
          <p:nvSpPr>
            <p:cNvPr id="18" name="TextBox 17">
              <a:extLst>
                <a:ext uri="{FF2B5EF4-FFF2-40B4-BE49-F238E27FC236}">
                  <a16:creationId xmlns:a16="http://schemas.microsoft.com/office/drawing/2014/main" id="{A6E91DBF-3E89-4D56-B673-F8A41EF8293E}"/>
                </a:ext>
              </a:extLst>
            </p:cNvPr>
            <p:cNvSpPr txBox="1"/>
            <p:nvPr/>
          </p:nvSpPr>
          <p:spPr>
            <a:xfrm>
              <a:off x="6997673" y="4897998"/>
              <a:ext cx="2842610" cy="369332"/>
            </a:xfrm>
            <a:prstGeom prst="rect">
              <a:avLst/>
            </a:prstGeom>
            <a:noFill/>
          </p:spPr>
          <p:txBody>
            <a:bodyPr wrap="square" rtlCol="0">
              <a:spAutoFit/>
            </a:bodyPr>
            <a:lstStyle/>
            <a:p>
              <a:pPr algn="r"/>
              <a:r>
                <a:rPr lang="fr-FR" b="1" cap="all" dirty="0">
                  <a:solidFill>
                    <a:srgbClr val="F9D45F"/>
                  </a:solidFill>
                  <a:latin typeface="Alte Haas Grotesk" panose="02000503000000020004" pitchFamily="2" charset="0"/>
                </a:rPr>
                <a:t>Thomas</a:t>
              </a:r>
              <a:r>
                <a:rPr lang="fr-FR" b="1" cap="all" dirty="0">
                  <a:solidFill>
                    <a:srgbClr val="FAFCD7"/>
                  </a:solidFill>
                  <a:latin typeface="Alte Haas Grotesk" panose="02000503000000020004" pitchFamily="2" charset="0"/>
                </a:rPr>
                <a:t>Pierrain</a:t>
              </a:r>
              <a:endParaRPr lang="fr-FR" b="1" cap="all" dirty="0">
                <a:solidFill>
                  <a:schemeClr val="bg1"/>
                </a:solidFill>
                <a:latin typeface="Alte Haas Grotesk" panose="02000503000000020004" pitchFamily="2" charset="0"/>
              </a:endParaRPr>
            </a:p>
          </p:txBody>
        </p:sp>
        <p:sp>
          <p:nvSpPr>
            <p:cNvPr id="19" name="TextBox 18">
              <a:extLst>
                <a:ext uri="{FF2B5EF4-FFF2-40B4-BE49-F238E27FC236}">
                  <a16:creationId xmlns:a16="http://schemas.microsoft.com/office/drawing/2014/main" id="{B246763C-3DD4-40B6-9120-018C1C534FB9}"/>
                </a:ext>
              </a:extLst>
            </p:cNvPr>
            <p:cNvSpPr txBox="1"/>
            <p:nvPr/>
          </p:nvSpPr>
          <p:spPr>
            <a:xfrm>
              <a:off x="9704584" y="4812077"/>
              <a:ext cx="360956" cy="461665"/>
            </a:xfrm>
            <a:prstGeom prst="rect">
              <a:avLst/>
            </a:prstGeom>
            <a:noFill/>
          </p:spPr>
          <p:txBody>
            <a:bodyPr wrap="square" rtlCol="0" anchor="ctr">
              <a:spAutoFit/>
            </a:bodyPr>
            <a:lstStyle/>
            <a:p>
              <a:pPr algn="ctr"/>
              <a:r>
                <a:rPr lang="fr-FR" sz="2400" b="1" cap="all" dirty="0">
                  <a:solidFill>
                    <a:schemeClr val="bg1"/>
                  </a:solidFill>
                  <a:latin typeface="Alte Haas Grotesk" panose="02000503000000020004" pitchFamily="2" charset="0"/>
                </a:rPr>
                <a:t>|</a:t>
              </a:r>
            </a:p>
          </p:txBody>
        </p:sp>
      </p:grpSp>
      <p:grpSp>
        <p:nvGrpSpPr>
          <p:cNvPr id="7" name="Group 6">
            <a:extLst>
              <a:ext uri="{FF2B5EF4-FFF2-40B4-BE49-F238E27FC236}">
                <a16:creationId xmlns:a16="http://schemas.microsoft.com/office/drawing/2014/main" id="{7308CD5E-02BA-41FE-9FAB-782F0584C3EF}"/>
              </a:ext>
            </a:extLst>
          </p:cNvPr>
          <p:cNvGrpSpPr/>
          <p:nvPr/>
        </p:nvGrpSpPr>
        <p:grpSpPr>
          <a:xfrm rot="21480000">
            <a:off x="10638531" y="5620836"/>
            <a:ext cx="1558609" cy="400925"/>
            <a:chOff x="7233019" y="6354705"/>
            <a:chExt cx="1967918" cy="506217"/>
          </a:xfrm>
        </p:grpSpPr>
        <p:sp>
          <p:nvSpPr>
            <p:cNvPr id="4" name="TextBox 3">
              <a:extLst>
                <a:ext uri="{FF2B5EF4-FFF2-40B4-BE49-F238E27FC236}">
                  <a16:creationId xmlns:a16="http://schemas.microsoft.com/office/drawing/2014/main" id="{52DD694B-A5BD-4816-832D-6A76613F66A8}"/>
                </a:ext>
              </a:extLst>
            </p:cNvPr>
            <p:cNvSpPr txBox="1"/>
            <p:nvPr/>
          </p:nvSpPr>
          <p:spPr>
            <a:xfrm>
              <a:off x="7611593" y="6366399"/>
              <a:ext cx="1589344" cy="427466"/>
            </a:xfrm>
            <a:prstGeom prst="rect">
              <a:avLst/>
            </a:prstGeom>
            <a:noFill/>
          </p:spPr>
          <p:txBody>
            <a:bodyPr wrap="square" rtlCol="0">
              <a:spAutoFit/>
            </a:bodyPr>
            <a:lstStyle/>
            <a:p>
              <a:r>
                <a:rPr lang="fr-FR" sz="1600" b="1" dirty="0">
                  <a:solidFill>
                    <a:srgbClr val="DCDCDC"/>
                  </a:solidFill>
                  <a:latin typeface="Alte Haas Grotesk" panose="02000503000000020004" pitchFamily="2" charset="0"/>
                </a:rPr>
                <a:t>@tpierrain</a:t>
              </a: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3019" y="6354705"/>
              <a:ext cx="506215" cy="506217"/>
            </a:xfrm>
            <a:prstGeom prst="rect">
              <a:avLst/>
            </a:prstGeom>
          </p:spPr>
        </p:pic>
      </p:grpSp>
    </p:spTree>
    <p:extLst>
      <p:ext uri="{BB962C8B-B14F-4D97-AF65-F5344CB8AC3E}">
        <p14:creationId xmlns:p14="http://schemas.microsoft.com/office/powerpoint/2010/main" val="1475239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F328855-DA77-4969-9267-230A6202EF67}"/>
              </a:ext>
            </a:extLst>
          </p:cNvPr>
          <p:cNvGrpSpPr/>
          <p:nvPr/>
        </p:nvGrpSpPr>
        <p:grpSpPr>
          <a:xfrm>
            <a:off x="0" y="0"/>
            <a:ext cx="12192000" cy="6858000"/>
            <a:chOff x="0" y="0"/>
            <a:chExt cx="12192000" cy="6858000"/>
          </a:xfrm>
        </p:grpSpPr>
        <p:grpSp>
          <p:nvGrpSpPr>
            <p:cNvPr id="11" name="Group 10">
              <a:extLst>
                <a:ext uri="{FF2B5EF4-FFF2-40B4-BE49-F238E27FC236}">
                  <a16:creationId xmlns:a16="http://schemas.microsoft.com/office/drawing/2014/main" id="{84102001-836F-4D6E-B853-BDD1D5339926}"/>
                </a:ext>
              </a:extLst>
            </p:cNvPr>
            <p:cNvGrpSpPr/>
            <p:nvPr/>
          </p:nvGrpSpPr>
          <p:grpSpPr>
            <a:xfrm>
              <a:off x="0" y="0"/>
              <a:ext cx="12192000" cy="6858000"/>
              <a:chOff x="0" y="0"/>
              <a:chExt cx="12192000" cy="6858000"/>
            </a:xfrm>
          </p:grpSpPr>
          <p:pic>
            <p:nvPicPr>
              <p:cNvPr id="13" name="Picture 12">
                <a:extLst>
                  <a:ext uri="{FF2B5EF4-FFF2-40B4-BE49-F238E27FC236}">
                    <a16:creationId xmlns:a16="http://schemas.microsoft.com/office/drawing/2014/main" id="{4B92D484-323A-4036-8395-4D8BC1ED4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Parallelogram 14">
                <a:extLst>
                  <a:ext uri="{FF2B5EF4-FFF2-40B4-BE49-F238E27FC236}">
                    <a16:creationId xmlns:a16="http://schemas.microsoft.com/office/drawing/2014/main" id="{ACE38664-12A0-4AC4-81FA-1C5AAC6D61E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2" name="Parallelogram 11">
              <a:extLst>
                <a:ext uri="{FF2B5EF4-FFF2-40B4-BE49-F238E27FC236}">
                  <a16:creationId xmlns:a16="http://schemas.microsoft.com/office/drawing/2014/main" id="{9A1A373F-9ACF-4828-88DD-20664414B6D3}"/>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
        <p:nvSpPr>
          <p:cNvPr id="5" name="TextBox 4">
            <a:extLst>
              <a:ext uri="{FF2B5EF4-FFF2-40B4-BE49-F238E27FC236}">
                <a16:creationId xmlns:a16="http://schemas.microsoft.com/office/drawing/2014/main" id="{894DD372-1FDA-4D36-8B48-AF3AED9D91FB}"/>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pic>
        <p:nvPicPr>
          <p:cNvPr id="14" name="Picture 13">
            <a:extLst>
              <a:ext uri="{FF2B5EF4-FFF2-40B4-BE49-F238E27FC236}">
                <a16:creationId xmlns:a16="http://schemas.microsoft.com/office/drawing/2014/main" id="{2B6D6532-9599-4520-804D-AAADB76D5B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Tree>
    <p:extLst>
      <p:ext uri="{BB962C8B-B14F-4D97-AF65-F5344CB8AC3E}">
        <p14:creationId xmlns:p14="http://schemas.microsoft.com/office/powerpoint/2010/main" val="3388517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25B7D98-C0A0-474C-8F81-AB340B35493A}"/>
              </a:ext>
            </a:extLst>
          </p:cNvPr>
          <p:cNvGrpSpPr/>
          <p:nvPr/>
        </p:nvGrpSpPr>
        <p:grpSpPr>
          <a:xfrm>
            <a:off x="0" y="0"/>
            <a:ext cx="12192000" cy="6858000"/>
            <a:chOff x="0" y="0"/>
            <a:chExt cx="12192000" cy="6858000"/>
          </a:xfrm>
        </p:grpSpPr>
        <p:grpSp>
          <p:nvGrpSpPr>
            <p:cNvPr id="14" name="Group 13">
              <a:extLst>
                <a:ext uri="{FF2B5EF4-FFF2-40B4-BE49-F238E27FC236}">
                  <a16:creationId xmlns:a16="http://schemas.microsoft.com/office/drawing/2014/main" id="{FDE67242-3484-425C-840C-2AE8D6EE7C79}"/>
                </a:ext>
              </a:extLst>
            </p:cNvPr>
            <p:cNvGrpSpPr/>
            <p:nvPr/>
          </p:nvGrpSpPr>
          <p:grpSpPr>
            <a:xfrm>
              <a:off x="0" y="0"/>
              <a:ext cx="12192000" cy="6858000"/>
              <a:chOff x="0" y="0"/>
              <a:chExt cx="12192000" cy="6858000"/>
            </a:xfrm>
          </p:grpSpPr>
          <p:pic>
            <p:nvPicPr>
              <p:cNvPr id="16" name="Picture 15">
                <a:extLst>
                  <a:ext uri="{FF2B5EF4-FFF2-40B4-BE49-F238E27FC236}">
                    <a16:creationId xmlns:a16="http://schemas.microsoft.com/office/drawing/2014/main" id="{EA21C229-F5BA-4D68-85C3-18BFE7EE2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Parallelogram 16">
                <a:extLst>
                  <a:ext uri="{FF2B5EF4-FFF2-40B4-BE49-F238E27FC236}">
                    <a16:creationId xmlns:a16="http://schemas.microsoft.com/office/drawing/2014/main" id="{0B691B64-EAEC-4E07-B15C-1E6668E78849}"/>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 name="Parallelogram 14">
              <a:extLst>
                <a:ext uri="{FF2B5EF4-FFF2-40B4-BE49-F238E27FC236}">
                  <a16:creationId xmlns:a16="http://schemas.microsoft.com/office/drawing/2014/main" id="{1E875D22-8539-4E3E-9975-70B39CBC32F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Trapezoid 6">
            <a:extLst>
              <a:ext uri="{FF2B5EF4-FFF2-40B4-BE49-F238E27FC236}">
                <a16:creationId xmlns:a16="http://schemas.microsoft.com/office/drawing/2014/main" id="{93845EBB-B05B-4F30-AA9B-3AE357AD8E41}"/>
              </a:ext>
            </a:extLst>
          </p:cNvPr>
          <p:cNvSpPr/>
          <p:nvPr/>
        </p:nvSpPr>
        <p:spPr>
          <a:xfrm rot="10951240">
            <a:off x="5725890" y="-783772"/>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
        <p:nvSpPr>
          <p:cNvPr id="12" name="TextBox 11">
            <a:extLst>
              <a:ext uri="{FF2B5EF4-FFF2-40B4-BE49-F238E27FC236}">
                <a16:creationId xmlns:a16="http://schemas.microsoft.com/office/drawing/2014/main" id="{B33B1585-4DAE-4343-9093-A8E7348D823C}"/>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sp>
        <p:nvSpPr>
          <p:cNvPr id="13" name="TextBox 12">
            <a:extLst>
              <a:ext uri="{FF2B5EF4-FFF2-40B4-BE49-F238E27FC236}">
                <a16:creationId xmlns:a16="http://schemas.microsoft.com/office/drawing/2014/main" id="{D1C68B09-D189-4FAD-ADBF-E51030110291}"/>
              </a:ext>
            </a:extLst>
          </p:cNvPr>
          <p:cNvSpPr txBox="1"/>
          <p:nvPr/>
        </p:nvSpPr>
        <p:spPr>
          <a:xfrm>
            <a:off x="7769629" y="2967335"/>
            <a:ext cx="2510444" cy="923330"/>
          </a:xfrm>
          <a:prstGeom prst="rect">
            <a:avLst/>
          </a:prstGeom>
          <a:solidFill>
            <a:schemeClr val="tx1">
              <a:alpha val="79000"/>
            </a:schemeClr>
          </a:solidFill>
        </p:spPr>
        <p:txBody>
          <a:bodyPr wrap="square" rtlCol="0">
            <a:spAutoFit/>
          </a:bodyPr>
          <a:lstStyle/>
          <a:p>
            <a:pPr algn="ctr"/>
            <a:endParaRPr lang="fr-FR" b="1" cap="all" dirty="0">
              <a:solidFill>
                <a:schemeClr val="bg1"/>
              </a:solidFill>
            </a:endParaRPr>
          </a:p>
          <a:p>
            <a:pPr algn="ctr"/>
            <a:r>
              <a:rPr lang="fr-FR" b="1" cap="all" dirty="0">
                <a:solidFill>
                  <a:schemeClr val="bg1"/>
                </a:solidFill>
              </a:rPr>
              <a:t>Taux &amp; dérivés</a:t>
            </a:r>
          </a:p>
          <a:p>
            <a:pPr algn="ctr"/>
            <a:endParaRPr lang="fr-FR" b="1" cap="all" dirty="0">
              <a:solidFill>
                <a:schemeClr val="bg1"/>
              </a:solidFill>
            </a:endParaRPr>
          </a:p>
        </p:txBody>
      </p:sp>
      <p:pic>
        <p:nvPicPr>
          <p:cNvPr id="11" name="Picture 10">
            <a:extLst>
              <a:ext uri="{FF2B5EF4-FFF2-40B4-BE49-F238E27FC236}">
                <a16:creationId xmlns:a16="http://schemas.microsoft.com/office/drawing/2014/main" id="{137FD4B1-98C4-482E-9CCE-F5CBF7CAA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Tree>
    <p:extLst>
      <p:ext uri="{BB962C8B-B14F-4D97-AF65-F5344CB8AC3E}">
        <p14:creationId xmlns:p14="http://schemas.microsoft.com/office/powerpoint/2010/main" val="2199628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6C0DE16-7958-4C7B-9DD2-F516F3DF3025}"/>
              </a:ext>
            </a:extLst>
          </p:cNvPr>
          <p:cNvGrpSpPr/>
          <p:nvPr/>
        </p:nvGrpSpPr>
        <p:grpSpPr>
          <a:xfrm>
            <a:off x="0" y="0"/>
            <a:ext cx="12192000" cy="6858000"/>
            <a:chOff x="0" y="0"/>
            <a:chExt cx="12192000" cy="6858000"/>
          </a:xfrm>
        </p:grpSpPr>
        <p:grpSp>
          <p:nvGrpSpPr>
            <p:cNvPr id="16" name="Group 15">
              <a:extLst>
                <a:ext uri="{FF2B5EF4-FFF2-40B4-BE49-F238E27FC236}">
                  <a16:creationId xmlns:a16="http://schemas.microsoft.com/office/drawing/2014/main" id="{6835E860-30BB-475E-A2FC-220D34E1C7CF}"/>
                </a:ext>
              </a:extLst>
            </p:cNvPr>
            <p:cNvGrpSpPr/>
            <p:nvPr/>
          </p:nvGrpSpPr>
          <p:grpSpPr>
            <a:xfrm>
              <a:off x="0" y="0"/>
              <a:ext cx="12192000" cy="6858000"/>
              <a:chOff x="0" y="0"/>
              <a:chExt cx="12192000" cy="6858000"/>
            </a:xfrm>
          </p:grpSpPr>
          <p:pic>
            <p:nvPicPr>
              <p:cNvPr id="18" name="Picture 17">
                <a:extLst>
                  <a:ext uri="{FF2B5EF4-FFF2-40B4-BE49-F238E27FC236}">
                    <a16:creationId xmlns:a16="http://schemas.microsoft.com/office/drawing/2014/main" id="{EC84E560-197C-458A-BC80-9557BAE00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Parallelogram 18">
                <a:extLst>
                  <a:ext uri="{FF2B5EF4-FFF2-40B4-BE49-F238E27FC236}">
                    <a16:creationId xmlns:a16="http://schemas.microsoft.com/office/drawing/2014/main" id="{3E9D696D-A14F-4650-8D77-8D22621BFB85}"/>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Parallelogram 16">
              <a:extLst>
                <a:ext uri="{FF2B5EF4-FFF2-40B4-BE49-F238E27FC236}">
                  <a16:creationId xmlns:a16="http://schemas.microsoft.com/office/drawing/2014/main" id="{AA063C05-14EB-425A-9A01-FF01433A3E6D}"/>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Trapezoid 6">
            <a:extLst>
              <a:ext uri="{FF2B5EF4-FFF2-40B4-BE49-F238E27FC236}">
                <a16:creationId xmlns:a16="http://schemas.microsoft.com/office/drawing/2014/main" id="{93845EBB-B05B-4F30-AA9B-3AE357AD8E41}"/>
              </a:ext>
            </a:extLst>
          </p:cNvPr>
          <p:cNvSpPr/>
          <p:nvPr/>
        </p:nvSpPr>
        <p:spPr>
          <a:xfrm rot="10951240">
            <a:off x="5725890" y="-783772"/>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Côté </a:t>
            </a:r>
            <a:r>
              <a:rPr lang="fr-FR" sz="2800" b="1" cap="all" dirty="0">
                <a:solidFill>
                  <a:srgbClr val="FAFCD7"/>
                </a:solidFill>
                <a:latin typeface="Alte Haas Grotesk" panose="02000503000000020004" pitchFamily="2" charset="0"/>
              </a:rPr>
              <a:t>I.T.</a:t>
            </a:r>
          </a:p>
        </p:txBody>
      </p:sp>
      <p:sp>
        <p:nvSpPr>
          <p:cNvPr id="12" name="TextBox 11">
            <a:extLst>
              <a:ext uri="{FF2B5EF4-FFF2-40B4-BE49-F238E27FC236}">
                <a16:creationId xmlns:a16="http://schemas.microsoft.com/office/drawing/2014/main" id="{B33B1585-4DAE-4343-9093-A8E7348D823C}"/>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pic>
        <p:nvPicPr>
          <p:cNvPr id="11" name="Picture 10">
            <a:extLst>
              <a:ext uri="{FF2B5EF4-FFF2-40B4-BE49-F238E27FC236}">
                <a16:creationId xmlns:a16="http://schemas.microsoft.com/office/drawing/2014/main" id="{D81D5AF4-A00D-4EDB-93DA-7F40A926BE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
        <p:nvSpPr>
          <p:cNvPr id="4" name="TextBox 3">
            <a:extLst>
              <a:ext uri="{FF2B5EF4-FFF2-40B4-BE49-F238E27FC236}">
                <a16:creationId xmlns:a16="http://schemas.microsoft.com/office/drawing/2014/main" id="{46A9E56B-D104-469D-96BF-50E6F5CDF307}"/>
              </a:ext>
            </a:extLst>
          </p:cNvPr>
          <p:cNvSpPr txBox="1"/>
          <p:nvPr/>
        </p:nvSpPr>
        <p:spPr>
          <a:xfrm>
            <a:off x="2908726" y="4008441"/>
            <a:ext cx="535723" cy="369332"/>
          </a:xfrm>
          <a:prstGeom prst="rect">
            <a:avLst/>
          </a:prstGeom>
          <a:solidFill>
            <a:schemeClr val="accent6">
              <a:alpha val="60000"/>
            </a:schemeClr>
          </a:solidFill>
        </p:spPr>
        <p:txBody>
          <a:bodyPr wrap="none" rtlCol="0">
            <a:spAutoFit/>
          </a:bodyPr>
          <a:lstStyle>
            <a:defPPr>
              <a:defRPr lang="fr-FR"/>
            </a:defPPr>
            <a:lvl1pPr algn="ctr">
              <a:defRPr b="1">
                <a:solidFill>
                  <a:schemeClr val="bg1"/>
                </a:solidFill>
              </a:defRPr>
            </a:lvl1pPr>
          </a:lstStyle>
          <a:p>
            <a:r>
              <a:rPr lang="fr-FR" dirty="0"/>
              <a:t>$$$</a:t>
            </a:r>
          </a:p>
        </p:txBody>
      </p:sp>
      <p:sp>
        <p:nvSpPr>
          <p:cNvPr id="14" name="TextBox 13">
            <a:extLst>
              <a:ext uri="{FF2B5EF4-FFF2-40B4-BE49-F238E27FC236}">
                <a16:creationId xmlns:a16="http://schemas.microsoft.com/office/drawing/2014/main" id="{8137107C-BDDE-4E94-847E-66FDAB4533F8}"/>
              </a:ext>
            </a:extLst>
          </p:cNvPr>
          <p:cNvSpPr txBox="1"/>
          <p:nvPr/>
        </p:nvSpPr>
        <p:spPr>
          <a:xfrm>
            <a:off x="8461800" y="4008441"/>
            <a:ext cx="1152525" cy="369332"/>
          </a:xfrm>
          <a:prstGeom prst="rect">
            <a:avLst/>
          </a:prstGeom>
          <a:solidFill>
            <a:schemeClr val="accent6">
              <a:alpha val="60000"/>
            </a:schemeClr>
          </a:solidFill>
        </p:spPr>
        <p:txBody>
          <a:bodyPr wrap="none" rtlCol="0">
            <a:spAutoFit/>
          </a:bodyPr>
          <a:lstStyle>
            <a:defPPr>
              <a:defRPr lang="fr-FR"/>
            </a:defPPr>
            <a:lvl1pPr algn="ctr">
              <a:defRPr b="1">
                <a:solidFill>
                  <a:schemeClr val="bg1"/>
                </a:solidFill>
              </a:defRPr>
            </a:lvl1pPr>
          </a:lstStyle>
          <a:p>
            <a:r>
              <a:rPr lang="fr-FR" dirty="0"/>
              <a:t>$</a:t>
            </a:r>
          </a:p>
        </p:txBody>
      </p:sp>
      <p:sp>
        <p:nvSpPr>
          <p:cNvPr id="15" name="TextBox 14">
            <a:extLst>
              <a:ext uri="{FF2B5EF4-FFF2-40B4-BE49-F238E27FC236}">
                <a16:creationId xmlns:a16="http://schemas.microsoft.com/office/drawing/2014/main" id="{8AB94893-33F8-452F-B9AB-860676260246}"/>
              </a:ext>
            </a:extLst>
          </p:cNvPr>
          <p:cNvSpPr txBox="1"/>
          <p:nvPr/>
        </p:nvSpPr>
        <p:spPr>
          <a:xfrm>
            <a:off x="7769629" y="2967335"/>
            <a:ext cx="2510444" cy="923330"/>
          </a:xfrm>
          <a:prstGeom prst="rect">
            <a:avLst/>
          </a:prstGeom>
          <a:solidFill>
            <a:schemeClr val="tx1">
              <a:alpha val="79000"/>
            </a:schemeClr>
          </a:solidFill>
        </p:spPr>
        <p:txBody>
          <a:bodyPr wrap="square" rtlCol="0">
            <a:spAutoFit/>
          </a:bodyPr>
          <a:lstStyle/>
          <a:p>
            <a:pPr algn="ctr"/>
            <a:endParaRPr lang="fr-FR" b="1" cap="all" dirty="0">
              <a:solidFill>
                <a:schemeClr val="bg1"/>
              </a:solidFill>
            </a:endParaRPr>
          </a:p>
          <a:p>
            <a:pPr algn="ctr"/>
            <a:r>
              <a:rPr lang="fr-FR" b="1" cap="all" dirty="0">
                <a:solidFill>
                  <a:schemeClr val="bg1"/>
                </a:solidFill>
              </a:rPr>
              <a:t>Taux &amp; dérivés</a:t>
            </a:r>
          </a:p>
          <a:p>
            <a:pPr algn="ctr"/>
            <a:endParaRPr lang="fr-FR" b="1" cap="all" dirty="0">
              <a:solidFill>
                <a:schemeClr val="bg1"/>
              </a:solidFill>
            </a:endParaRPr>
          </a:p>
        </p:txBody>
      </p:sp>
    </p:spTree>
    <p:extLst>
      <p:ext uri="{BB962C8B-B14F-4D97-AF65-F5344CB8AC3E}">
        <p14:creationId xmlns:p14="http://schemas.microsoft.com/office/powerpoint/2010/main" val="1127684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C59CDB-67FA-4676-8EBF-2632E539F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8744"/>
            <a:ext cx="12192000" cy="8095488"/>
          </a:xfrm>
          <a:prstGeom prst="rect">
            <a:avLst/>
          </a:prstGeom>
        </p:spPr>
      </p:pic>
      <p:sp>
        <p:nvSpPr>
          <p:cNvPr id="11" name="Trapezoid 10">
            <a:extLst>
              <a:ext uri="{FF2B5EF4-FFF2-40B4-BE49-F238E27FC236}">
                <a16:creationId xmlns:a16="http://schemas.microsoft.com/office/drawing/2014/main" id="{2DE02E77-6AED-418B-B24C-82DA21254F52}"/>
              </a:ext>
            </a:extLst>
          </p:cNvPr>
          <p:cNvSpPr/>
          <p:nvPr/>
        </p:nvSpPr>
        <p:spPr>
          <a:xfrm rot="10951240">
            <a:off x="-1949641" y="-754743"/>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Et puis </a:t>
            </a:r>
            <a:r>
              <a:rPr lang="fr-FR" sz="2800" b="1" cap="all" dirty="0">
                <a:solidFill>
                  <a:srgbClr val="FAFCD7"/>
                </a:solidFill>
                <a:latin typeface="Alte Haas Grotesk" panose="02000503000000020004" pitchFamily="2" charset="0"/>
              </a:rPr>
              <a:t>un jour…</a:t>
            </a:r>
          </a:p>
        </p:txBody>
      </p:sp>
    </p:spTree>
    <p:extLst>
      <p:ext uri="{BB962C8B-B14F-4D97-AF65-F5344CB8AC3E}">
        <p14:creationId xmlns:p14="http://schemas.microsoft.com/office/powerpoint/2010/main" val="400564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D74FB9-D40F-412F-BFFC-90502650C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50" y="-503766"/>
            <a:ext cx="12865100" cy="857673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spTree>
    <p:extLst>
      <p:ext uri="{BB962C8B-B14F-4D97-AF65-F5344CB8AC3E}">
        <p14:creationId xmlns:p14="http://schemas.microsoft.com/office/powerpoint/2010/main" val="3890936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155ED8-016B-44DF-9A2D-816DCA199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3"/>
            <a:ext cx="12192000" cy="6854613"/>
          </a:xfrm>
          <a:prstGeom prst="rect">
            <a:avLst/>
          </a:prstGeom>
        </p:spPr>
      </p:pic>
      <p:sp>
        <p:nvSpPr>
          <p:cNvPr id="14" name="Trapezoid 13">
            <a:extLst>
              <a:ext uri="{FF2B5EF4-FFF2-40B4-BE49-F238E27FC236}">
                <a16:creationId xmlns:a16="http://schemas.microsoft.com/office/drawing/2014/main" id="{6DBA65F5-6761-4930-81AB-1A0FE1403DE5}"/>
              </a:ext>
            </a:extLst>
          </p:cNvPr>
          <p:cNvSpPr/>
          <p:nvPr/>
        </p:nvSpPr>
        <p:spPr>
          <a:xfrm rot="151240">
            <a:off x="7981124" y="-290285"/>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2" descr="L'acquisition de la Bourse de Milan fait bondir le chiffre d'affaires d' Euronext">
            <a:extLst>
              <a:ext uri="{FF2B5EF4-FFF2-40B4-BE49-F238E27FC236}">
                <a16:creationId xmlns:a16="http://schemas.microsoft.com/office/drawing/2014/main" id="{580DFCC2-AB7C-4DA7-A7D0-FE45B0371F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12" t="24999" r="18655" b="33663"/>
          <a:stretch/>
        </p:blipFill>
        <p:spPr bwMode="auto">
          <a:xfrm>
            <a:off x="9512447" y="1524137"/>
            <a:ext cx="2104507" cy="90714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F48187D-D071-49E6-9BF5-BCCE995C7498}"/>
              </a:ext>
            </a:extLst>
          </p:cNvPr>
          <p:cNvPicPr>
            <a:picLocks noChangeAspect="1"/>
          </p:cNvPicPr>
          <p:nvPr/>
        </p:nvPicPr>
        <p:blipFill rotWithShape="1">
          <a:blip r:embed="rId5">
            <a:extLst>
              <a:ext uri="{28A0092B-C50C-407E-A947-70E740481C1C}">
                <a14:useLocalDpi xmlns:a14="http://schemas.microsoft.com/office/drawing/2010/main" val="0"/>
              </a:ext>
            </a:extLst>
          </a:blip>
          <a:srcRect t="10341"/>
          <a:stretch/>
        </p:blipFill>
        <p:spPr>
          <a:xfrm>
            <a:off x="9500727" y="2803277"/>
            <a:ext cx="2116227" cy="837527"/>
          </a:xfrm>
          <a:prstGeom prst="rect">
            <a:avLst/>
          </a:prstGeom>
          <a:ln>
            <a:solidFill>
              <a:schemeClr val="bg1"/>
            </a:solidFill>
          </a:ln>
        </p:spPr>
      </p:pic>
      <p:pic>
        <p:nvPicPr>
          <p:cNvPr id="13" name="Picture 12">
            <a:extLst>
              <a:ext uri="{FF2B5EF4-FFF2-40B4-BE49-F238E27FC236}">
                <a16:creationId xmlns:a16="http://schemas.microsoft.com/office/drawing/2014/main" id="{CC69C04E-6DEA-47E2-B3A8-7F6471B0E81D}"/>
              </a:ext>
            </a:extLst>
          </p:cNvPr>
          <p:cNvPicPr>
            <a:picLocks noChangeAspect="1"/>
          </p:cNvPicPr>
          <p:nvPr/>
        </p:nvPicPr>
        <p:blipFill rotWithShape="1">
          <a:blip r:embed="rId6">
            <a:extLst>
              <a:ext uri="{28A0092B-C50C-407E-A947-70E740481C1C}">
                <a14:useLocalDpi xmlns:a14="http://schemas.microsoft.com/office/drawing/2010/main" val="0"/>
              </a:ext>
            </a:extLst>
          </a:blip>
          <a:srcRect t="22755" b="15913"/>
          <a:stretch/>
        </p:blipFill>
        <p:spPr>
          <a:xfrm>
            <a:off x="9512447" y="225452"/>
            <a:ext cx="2104507" cy="926688"/>
          </a:xfrm>
          <a:prstGeom prst="rect">
            <a:avLst/>
          </a:prstGeom>
          <a:ln>
            <a:solidFill>
              <a:schemeClr val="bg1"/>
            </a:solidFill>
          </a:ln>
        </p:spPr>
      </p:pic>
      <p:sp>
        <p:nvSpPr>
          <p:cNvPr id="6" name="TextBox 5">
            <a:extLst>
              <a:ext uri="{FF2B5EF4-FFF2-40B4-BE49-F238E27FC236}">
                <a16:creationId xmlns:a16="http://schemas.microsoft.com/office/drawing/2014/main" id="{7BE5ABB3-E46D-49C9-9D31-3E08C5314081}"/>
              </a:ext>
            </a:extLst>
          </p:cNvPr>
          <p:cNvSpPr txBox="1"/>
          <p:nvPr/>
        </p:nvSpPr>
        <p:spPr>
          <a:xfrm>
            <a:off x="9512448" y="4012801"/>
            <a:ext cx="2104506" cy="626701"/>
          </a:xfrm>
          <a:prstGeom prst="rect">
            <a:avLst/>
          </a:prstGeom>
          <a:solidFill>
            <a:srgbClr val="1F3A4B"/>
          </a:solidFill>
          <a:ln>
            <a:solidFill>
              <a:schemeClr val="bg1"/>
            </a:solidFill>
          </a:ln>
        </p:spPr>
        <p:txBody>
          <a:bodyPr wrap="square" lIns="36000" tIns="36000" rIns="36000" bIns="252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rPr>
              <a:t>…</a:t>
            </a:r>
            <a:endParaRPr lang="fr-FR" dirty="0">
              <a:solidFill>
                <a:schemeClr val="bg1"/>
              </a:solidFill>
            </a:endParaRP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spTree>
    <p:extLst>
      <p:ext uri="{BB962C8B-B14F-4D97-AF65-F5344CB8AC3E}">
        <p14:creationId xmlns:p14="http://schemas.microsoft.com/office/powerpoint/2010/main" val="3764993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5403676C-C781-436F-AC90-EC5536CC8836}"/>
              </a:ext>
            </a:extLst>
          </p:cNvPr>
          <p:cNvGrpSpPr/>
          <p:nvPr/>
        </p:nvGrpSpPr>
        <p:grpSpPr>
          <a:xfrm>
            <a:off x="0" y="0"/>
            <a:ext cx="12192000" cy="6858000"/>
            <a:chOff x="0" y="0"/>
            <a:chExt cx="12192000" cy="6858000"/>
          </a:xfrm>
        </p:grpSpPr>
        <p:grpSp>
          <p:nvGrpSpPr>
            <p:cNvPr id="55" name="Group 54">
              <a:extLst>
                <a:ext uri="{FF2B5EF4-FFF2-40B4-BE49-F238E27FC236}">
                  <a16:creationId xmlns:a16="http://schemas.microsoft.com/office/drawing/2014/main" id="{12AA5D5D-C181-4129-93C8-D203BBBD01C2}"/>
                </a:ext>
              </a:extLst>
            </p:cNvPr>
            <p:cNvGrpSpPr/>
            <p:nvPr/>
          </p:nvGrpSpPr>
          <p:grpSpPr>
            <a:xfrm>
              <a:off x="0" y="0"/>
              <a:ext cx="12192000" cy="6858000"/>
              <a:chOff x="0" y="0"/>
              <a:chExt cx="12192000" cy="6858000"/>
            </a:xfrm>
          </p:grpSpPr>
          <p:pic>
            <p:nvPicPr>
              <p:cNvPr id="57" name="Picture 56">
                <a:extLst>
                  <a:ext uri="{FF2B5EF4-FFF2-40B4-BE49-F238E27FC236}">
                    <a16:creationId xmlns:a16="http://schemas.microsoft.com/office/drawing/2014/main" id="{2BCEBBA5-E025-4608-808C-1471DC331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 name="Parallelogram 57">
                <a:extLst>
                  <a:ext uri="{FF2B5EF4-FFF2-40B4-BE49-F238E27FC236}">
                    <a16:creationId xmlns:a16="http://schemas.microsoft.com/office/drawing/2014/main" id="{0F075DA1-8DCF-456A-A207-E21922E7C51D}"/>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Parallelogram 55">
              <a:extLst>
                <a:ext uri="{FF2B5EF4-FFF2-40B4-BE49-F238E27FC236}">
                  <a16:creationId xmlns:a16="http://schemas.microsoft.com/office/drawing/2014/main" id="{F8F6D735-6C26-4817-8B87-6AA421E98FE9}"/>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8" name="Oval 37">
            <a:extLst>
              <a:ext uri="{FF2B5EF4-FFF2-40B4-BE49-F238E27FC236}">
                <a16:creationId xmlns:a16="http://schemas.microsoft.com/office/drawing/2014/main" id="{0C8F307B-24FF-4673-B732-9EA508674690}"/>
              </a:ext>
            </a:extLst>
          </p:cNvPr>
          <p:cNvSpPr/>
          <p:nvPr/>
        </p:nvSpPr>
        <p:spPr>
          <a:xfrm>
            <a:off x="-146580" y="-536650"/>
            <a:ext cx="8710898" cy="6368364"/>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0" name="Group 9">
            <a:extLst>
              <a:ext uri="{FF2B5EF4-FFF2-40B4-BE49-F238E27FC236}">
                <a16:creationId xmlns:a16="http://schemas.microsoft.com/office/drawing/2014/main" id="{237CA9C0-DFCB-4E68-97E9-27E036757E95}"/>
              </a:ext>
            </a:extLst>
          </p:cNvPr>
          <p:cNvGrpSpPr/>
          <p:nvPr/>
        </p:nvGrpSpPr>
        <p:grpSpPr>
          <a:xfrm>
            <a:off x="927234" y="809538"/>
            <a:ext cx="1671678" cy="3738706"/>
            <a:chOff x="927234" y="809538"/>
            <a:chExt cx="1671678" cy="3738706"/>
          </a:xfrm>
        </p:grpSpPr>
        <p:grpSp>
          <p:nvGrpSpPr>
            <p:cNvPr id="20" name="Group 19">
              <a:extLst>
                <a:ext uri="{FF2B5EF4-FFF2-40B4-BE49-F238E27FC236}">
                  <a16:creationId xmlns:a16="http://schemas.microsoft.com/office/drawing/2014/main" id="{0C5D43FA-090E-4633-A579-B597CBD9E4AE}"/>
                </a:ext>
              </a:extLst>
            </p:cNvPr>
            <p:cNvGrpSpPr/>
            <p:nvPr/>
          </p:nvGrpSpPr>
          <p:grpSpPr>
            <a:xfrm>
              <a:off x="927234" y="809538"/>
              <a:ext cx="1671678" cy="1334973"/>
              <a:chOff x="1266737" y="679509"/>
              <a:chExt cx="1518407" cy="1441502"/>
            </a:xfrm>
          </p:grpSpPr>
          <p:sp>
            <p:nvSpPr>
              <p:cNvPr id="19" name="Rectangle 18">
                <a:extLst>
                  <a:ext uri="{FF2B5EF4-FFF2-40B4-BE49-F238E27FC236}">
                    <a16:creationId xmlns:a16="http://schemas.microsoft.com/office/drawing/2014/main" id="{2A1A9E7E-3065-4376-88D8-905492064D15}"/>
                  </a:ext>
                </a:extLst>
              </p:cNvPr>
              <p:cNvSpPr/>
              <p:nvPr/>
            </p:nvSpPr>
            <p:spPr>
              <a:xfrm>
                <a:off x="1266737" y="679509"/>
                <a:ext cx="1518407" cy="1441502"/>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pic>
            <p:nvPicPr>
              <p:cNvPr id="17" name="Picture 16">
                <a:extLst>
                  <a:ext uri="{FF2B5EF4-FFF2-40B4-BE49-F238E27FC236}">
                    <a16:creationId xmlns:a16="http://schemas.microsoft.com/office/drawing/2014/main" id="{9C778D3C-AC40-4531-BD0D-ADDD9F58F00C}"/>
                  </a:ext>
                </a:extLst>
              </p:cNvPr>
              <p:cNvPicPr>
                <a:picLocks noChangeAspect="1"/>
              </p:cNvPicPr>
              <p:nvPr/>
            </p:nvPicPr>
            <p:blipFill>
              <a:blip r:embed="rId4"/>
              <a:stretch>
                <a:fillRect/>
              </a:stretch>
            </p:blipFill>
            <p:spPr>
              <a:xfrm flipH="1">
                <a:off x="1836025" y="828433"/>
                <a:ext cx="379832" cy="728657"/>
              </a:xfrm>
              <a:prstGeom prst="rect">
                <a:avLst/>
              </a:prstGeom>
              <a:ln>
                <a:noFill/>
              </a:ln>
            </p:spPr>
          </p:pic>
          <p:sp>
            <p:nvSpPr>
              <p:cNvPr id="18" name="TextBox 17">
                <a:extLst>
                  <a:ext uri="{FF2B5EF4-FFF2-40B4-BE49-F238E27FC236}">
                    <a16:creationId xmlns:a16="http://schemas.microsoft.com/office/drawing/2014/main" id="{3DA43249-4217-4F85-AD43-A6ED71F8E84A}"/>
                  </a:ext>
                </a:extLst>
              </p:cNvPr>
              <p:cNvSpPr txBox="1"/>
              <p:nvPr/>
            </p:nvSpPr>
            <p:spPr>
              <a:xfrm>
                <a:off x="1373054" y="1546036"/>
                <a:ext cx="1305773" cy="448654"/>
              </a:xfrm>
              <a:prstGeom prst="rect">
                <a:avLst/>
              </a:prstGeom>
              <a:noFill/>
              <a:ln>
                <a:noFill/>
              </a:ln>
            </p:spPr>
            <p:txBody>
              <a:bodyPr wrap="square" rtlCol="0">
                <a:spAutoFit/>
              </a:bodyPr>
              <a:lstStyle/>
              <a:p>
                <a:pPr algn="ctr"/>
                <a:r>
                  <a:rPr lang="fr-FR" sz="1100" b="1" cap="all" dirty="0">
                    <a:solidFill>
                      <a:schemeClr val="bg1"/>
                    </a:solidFill>
                  </a:rPr>
                  <a:t>Market Maker A </a:t>
                </a:r>
              </a:p>
              <a:p>
                <a:pPr algn="ctr"/>
                <a:r>
                  <a:rPr lang="fr-FR" sz="1000" b="1" cap="all" dirty="0">
                    <a:solidFill>
                      <a:srgbClr val="F9D45F"/>
                    </a:solidFill>
                  </a:rPr>
                  <a:t>(</a:t>
                </a:r>
                <a:r>
                  <a:rPr lang="fr-FR" sz="1000" b="1" cap="all" dirty="0" err="1">
                    <a:solidFill>
                      <a:srgbClr val="F9D45F"/>
                    </a:solidFill>
                  </a:rPr>
                  <a:t>prices</a:t>
                </a:r>
                <a:r>
                  <a:rPr lang="fr-FR" sz="1000" b="1" cap="all" dirty="0">
                    <a:solidFill>
                      <a:srgbClr val="F9D45F"/>
                    </a:solidFill>
                  </a:rPr>
                  <a:t> + conf)</a:t>
                </a:r>
              </a:p>
            </p:txBody>
          </p:sp>
        </p:grpSp>
        <p:grpSp>
          <p:nvGrpSpPr>
            <p:cNvPr id="31" name="Group 30">
              <a:extLst>
                <a:ext uri="{FF2B5EF4-FFF2-40B4-BE49-F238E27FC236}">
                  <a16:creationId xmlns:a16="http://schemas.microsoft.com/office/drawing/2014/main" id="{56D96DDF-D2D4-40A3-9CDC-E3BCD740EBEE}"/>
                </a:ext>
              </a:extLst>
            </p:cNvPr>
            <p:cNvGrpSpPr/>
            <p:nvPr/>
          </p:nvGrpSpPr>
          <p:grpSpPr>
            <a:xfrm>
              <a:off x="927234" y="3213271"/>
              <a:ext cx="1671678" cy="1334973"/>
              <a:chOff x="1266737" y="679509"/>
              <a:chExt cx="1518407" cy="1441502"/>
            </a:xfrm>
          </p:grpSpPr>
          <p:sp>
            <p:nvSpPr>
              <p:cNvPr id="32" name="Rectangle 31">
                <a:extLst>
                  <a:ext uri="{FF2B5EF4-FFF2-40B4-BE49-F238E27FC236}">
                    <a16:creationId xmlns:a16="http://schemas.microsoft.com/office/drawing/2014/main" id="{F03A2212-D54D-4895-A07E-D8A3176816E9}"/>
                  </a:ext>
                </a:extLst>
              </p:cNvPr>
              <p:cNvSpPr/>
              <p:nvPr/>
            </p:nvSpPr>
            <p:spPr>
              <a:xfrm>
                <a:off x="1266737" y="679509"/>
                <a:ext cx="1518407" cy="1441502"/>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pic>
            <p:nvPicPr>
              <p:cNvPr id="33" name="Picture 32">
                <a:extLst>
                  <a:ext uri="{FF2B5EF4-FFF2-40B4-BE49-F238E27FC236}">
                    <a16:creationId xmlns:a16="http://schemas.microsoft.com/office/drawing/2014/main" id="{3DAA0B28-0C4D-4C08-8131-A6E66D119E7C}"/>
                  </a:ext>
                </a:extLst>
              </p:cNvPr>
              <p:cNvPicPr>
                <a:picLocks noChangeAspect="1"/>
              </p:cNvPicPr>
              <p:nvPr/>
            </p:nvPicPr>
            <p:blipFill>
              <a:blip r:embed="rId4"/>
              <a:stretch>
                <a:fillRect/>
              </a:stretch>
            </p:blipFill>
            <p:spPr>
              <a:xfrm flipH="1">
                <a:off x="1836025" y="828433"/>
                <a:ext cx="379832" cy="728657"/>
              </a:xfrm>
              <a:prstGeom prst="rect">
                <a:avLst/>
              </a:prstGeom>
              <a:ln>
                <a:noFill/>
              </a:ln>
            </p:spPr>
          </p:pic>
          <p:sp>
            <p:nvSpPr>
              <p:cNvPr id="34" name="TextBox 33">
                <a:extLst>
                  <a:ext uri="{FF2B5EF4-FFF2-40B4-BE49-F238E27FC236}">
                    <a16:creationId xmlns:a16="http://schemas.microsoft.com/office/drawing/2014/main" id="{E2B67397-0210-4840-9605-CDFBCF917783}"/>
                  </a:ext>
                </a:extLst>
              </p:cNvPr>
              <p:cNvSpPr txBox="1"/>
              <p:nvPr/>
            </p:nvSpPr>
            <p:spPr>
              <a:xfrm>
                <a:off x="1373054" y="1546036"/>
                <a:ext cx="1305773" cy="448654"/>
              </a:xfrm>
              <a:prstGeom prst="rect">
                <a:avLst/>
              </a:prstGeom>
              <a:noFill/>
              <a:ln>
                <a:noFill/>
              </a:ln>
            </p:spPr>
            <p:txBody>
              <a:bodyPr wrap="square" rtlCol="0">
                <a:spAutoFit/>
              </a:bodyPr>
              <a:lstStyle/>
              <a:p>
                <a:pPr algn="ctr"/>
                <a:r>
                  <a:rPr lang="fr-FR" sz="1100" b="1" cap="all" dirty="0">
                    <a:solidFill>
                      <a:schemeClr val="bg1"/>
                    </a:solidFill>
                  </a:rPr>
                  <a:t>Market Maker Z </a:t>
                </a:r>
              </a:p>
              <a:p>
                <a:pPr algn="ctr"/>
                <a:r>
                  <a:rPr lang="fr-FR" sz="1000" b="1" cap="all" dirty="0">
                    <a:solidFill>
                      <a:srgbClr val="F9D45F"/>
                    </a:solidFill>
                  </a:rPr>
                  <a:t>(</a:t>
                </a:r>
                <a:r>
                  <a:rPr lang="fr-FR" sz="1000" b="1" cap="all" dirty="0" err="1">
                    <a:solidFill>
                      <a:srgbClr val="F9D45F"/>
                    </a:solidFill>
                  </a:rPr>
                  <a:t>prices</a:t>
                </a:r>
                <a:r>
                  <a:rPr lang="fr-FR" sz="1000" b="1" cap="all" dirty="0">
                    <a:solidFill>
                      <a:srgbClr val="F9D45F"/>
                    </a:solidFill>
                  </a:rPr>
                  <a:t> + conf)</a:t>
                </a:r>
              </a:p>
            </p:txBody>
          </p:sp>
        </p:grpSp>
        <p:grpSp>
          <p:nvGrpSpPr>
            <p:cNvPr id="41" name="Group 40">
              <a:extLst>
                <a:ext uri="{FF2B5EF4-FFF2-40B4-BE49-F238E27FC236}">
                  <a16:creationId xmlns:a16="http://schemas.microsoft.com/office/drawing/2014/main" id="{7DDF5768-F7B2-4CE5-A28E-BACD53100498}"/>
                </a:ext>
              </a:extLst>
            </p:cNvPr>
            <p:cNvGrpSpPr/>
            <p:nvPr/>
          </p:nvGrpSpPr>
          <p:grpSpPr>
            <a:xfrm>
              <a:off x="927234" y="2364375"/>
              <a:ext cx="1671678" cy="628654"/>
              <a:chOff x="1266737" y="552558"/>
              <a:chExt cx="1518407" cy="1568453"/>
            </a:xfrm>
          </p:grpSpPr>
          <p:sp>
            <p:nvSpPr>
              <p:cNvPr id="42" name="Rectangle 41">
                <a:extLst>
                  <a:ext uri="{FF2B5EF4-FFF2-40B4-BE49-F238E27FC236}">
                    <a16:creationId xmlns:a16="http://schemas.microsoft.com/office/drawing/2014/main" id="{17EAA3F5-521D-4CA1-9832-EF1C6101CD80}"/>
                  </a:ext>
                </a:extLst>
              </p:cNvPr>
              <p:cNvSpPr/>
              <p:nvPr/>
            </p:nvSpPr>
            <p:spPr>
              <a:xfrm>
                <a:off x="1266737" y="679509"/>
                <a:ext cx="1518407" cy="1441502"/>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44" name="TextBox 43">
                <a:extLst>
                  <a:ext uri="{FF2B5EF4-FFF2-40B4-BE49-F238E27FC236}">
                    <a16:creationId xmlns:a16="http://schemas.microsoft.com/office/drawing/2014/main" id="{A18D3378-BC9B-4F33-842E-4A237EA464B2}"/>
                  </a:ext>
                </a:extLst>
              </p:cNvPr>
              <p:cNvSpPr txBox="1"/>
              <p:nvPr/>
            </p:nvSpPr>
            <p:spPr>
              <a:xfrm>
                <a:off x="1801955" y="552558"/>
                <a:ext cx="432731" cy="1228615"/>
              </a:xfrm>
              <a:prstGeom prst="rect">
                <a:avLst/>
              </a:prstGeom>
              <a:noFill/>
              <a:ln>
                <a:noFill/>
              </a:ln>
            </p:spPr>
            <p:txBody>
              <a:bodyPr wrap="none" tIns="0" bIns="0" rtlCol="0" anchor="ctr">
                <a:spAutoFit/>
              </a:bodyPr>
              <a:lstStyle/>
              <a:p>
                <a:pPr algn="ctr"/>
                <a:r>
                  <a:rPr lang="fr-FR" sz="3200" b="1" cap="all" dirty="0">
                    <a:solidFill>
                      <a:schemeClr val="bg1"/>
                    </a:solidFill>
                  </a:rPr>
                  <a:t>…</a:t>
                </a:r>
              </a:p>
            </p:txBody>
          </p:sp>
        </p:grpSp>
      </p:grpSp>
      <p:grpSp>
        <p:nvGrpSpPr>
          <p:cNvPr id="12" name="Group 11">
            <a:extLst>
              <a:ext uri="{FF2B5EF4-FFF2-40B4-BE49-F238E27FC236}">
                <a16:creationId xmlns:a16="http://schemas.microsoft.com/office/drawing/2014/main" id="{085DE1AC-44D9-4D1C-92E7-3C1ACF266448}"/>
              </a:ext>
            </a:extLst>
          </p:cNvPr>
          <p:cNvGrpSpPr/>
          <p:nvPr/>
        </p:nvGrpSpPr>
        <p:grpSpPr>
          <a:xfrm>
            <a:off x="6976345" y="-141680"/>
            <a:ext cx="5126610" cy="5209926"/>
            <a:chOff x="6976345" y="-141680"/>
            <a:chExt cx="5126610" cy="5209926"/>
          </a:xfrm>
        </p:grpSpPr>
        <p:sp>
          <p:nvSpPr>
            <p:cNvPr id="47" name="Oval 46">
              <a:extLst>
                <a:ext uri="{FF2B5EF4-FFF2-40B4-BE49-F238E27FC236}">
                  <a16:creationId xmlns:a16="http://schemas.microsoft.com/office/drawing/2014/main" id="{2824CDB0-1183-4D5A-8D95-B64E32BD4D30}"/>
                </a:ext>
              </a:extLst>
            </p:cNvPr>
            <p:cNvSpPr/>
            <p:nvPr/>
          </p:nvSpPr>
          <p:spPr>
            <a:xfrm>
              <a:off x="9105959" y="1631402"/>
              <a:ext cx="2996996" cy="1582590"/>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1A7CBE46-567E-4FC0-A507-1B5B7A54414C}"/>
                </a:ext>
              </a:extLst>
            </p:cNvPr>
            <p:cNvSpPr/>
            <p:nvPr/>
          </p:nvSpPr>
          <p:spPr>
            <a:xfrm>
              <a:off x="9042143" y="3518627"/>
              <a:ext cx="2996996" cy="1549619"/>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a:t>
              </a:r>
            </a:p>
          </p:txBody>
        </p:sp>
        <p:sp>
          <p:nvSpPr>
            <p:cNvPr id="39" name="Oval 38">
              <a:extLst>
                <a:ext uri="{FF2B5EF4-FFF2-40B4-BE49-F238E27FC236}">
                  <a16:creationId xmlns:a16="http://schemas.microsoft.com/office/drawing/2014/main" id="{0ABB9227-11EB-48A9-BD77-D9028E68288E}"/>
                </a:ext>
              </a:extLst>
            </p:cNvPr>
            <p:cNvSpPr/>
            <p:nvPr/>
          </p:nvSpPr>
          <p:spPr>
            <a:xfrm>
              <a:off x="9066373" y="-141680"/>
              <a:ext cx="2996996" cy="1535418"/>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 name="Group 5">
              <a:extLst>
                <a:ext uri="{FF2B5EF4-FFF2-40B4-BE49-F238E27FC236}">
                  <a16:creationId xmlns:a16="http://schemas.microsoft.com/office/drawing/2014/main" id="{421EB6DB-5860-44A6-B899-D17AECB24540}"/>
                </a:ext>
              </a:extLst>
            </p:cNvPr>
            <p:cNvGrpSpPr/>
            <p:nvPr/>
          </p:nvGrpSpPr>
          <p:grpSpPr>
            <a:xfrm>
              <a:off x="6976345" y="26716"/>
              <a:ext cx="4396263" cy="4530264"/>
              <a:chOff x="6976345" y="26716"/>
              <a:chExt cx="4396263" cy="4530264"/>
            </a:xfrm>
          </p:grpSpPr>
          <p:cxnSp>
            <p:nvCxnSpPr>
              <p:cNvPr id="16" name="Straight Arrow Connector 15">
                <a:extLst>
                  <a:ext uri="{FF2B5EF4-FFF2-40B4-BE49-F238E27FC236}">
                    <a16:creationId xmlns:a16="http://schemas.microsoft.com/office/drawing/2014/main" id="{61E8FA85-2885-4532-8C69-EFA4885C073E}"/>
                  </a:ext>
                </a:extLst>
              </p:cNvPr>
              <p:cNvCxnSpPr>
                <a:cxnSpLocks/>
                <a:stCxn id="2" idx="3"/>
                <a:endCxn id="1029" idx="1"/>
              </p:cNvCxnSpPr>
              <p:nvPr/>
            </p:nvCxnSpPr>
            <p:spPr>
              <a:xfrm flipV="1">
                <a:off x="6976345" y="710780"/>
                <a:ext cx="2836151" cy="1736085"/>
              </a:xfrm>
              <a:prstGeom prst="straightConnector1">
                <a:avLst/>
              </a:prstGeom>
              <a:ln w="107950">
                <a:solidFill>
                  <a:schemeClr val="bg1"/>
                </a:solidFill>
                <a:prstDash val="sysDash"/>
                <a:tailEnd type="diamond"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027E1B5-D2C1-4BCD-8159-47B89432482E}"/>
                  </a:ext>
                </a:extLst>
              </p:cNvPr>
              <p:cNvCxnSpPr>
                <a:cxnSpLocks/>
                <a:stCxn id="2" idx="3"/>
                <a:endCxn id="1026" idx="1"/>
              </p:cNvCxnSpPr>
              <p:nvPr/>
            </p:nvCxnSpPr>
            <p:spPr>
              <a:xfrm>
                <a:off x="6976345" y="2446865"/>
                <a:ext cx="2821863" cy="25394"/>
              </a:xfrm>
              <a:prstGeom prst="straightConnector1">
                <a:avLst/>
              </a:prstGeom>
              <a:ln w="107950">
                <a:solidFill>
                  <a:schemeClr val="bg1"/>
                </a:solidFill>
                <a:prstDash val="sysDash"/>
                <a:headEnd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C82044-7B7F-42F3-8AEA-D228FD63DAFC}"/>
                  </a:ext>
                </a:extLst>
              </p:cNvPr>
              <p:cNvCxnSpPr>
                <a:cxnSpLocks/>
                <a:stCxn id="2" idx="3"/>
                <a:endCxn id="1027" idx="1"/>
              </p:cNvCxnSpPr>
              <p:nvPr/>
            </p:nvCxnSpPr>
            <p:spPr>
              <a:xfrm>
                <a:off x="6976345" y="2446865"/>
                <a:ext cx="2772035" cy="1827437"/>
              </a:xfrm>
              <a:prstGeom prst="straightConnector1">
                <a:avLst/>
              </a:prstGeom>
              <a:ln w="107950">
                <a:solidFill>
                  <a:schemeClr val="bg1"/>
                </a:solidFill>
                <a:prstDash val="sysDash"/>
                <a:tailEnd type="oval" w="med" len="med"/>
              </a:ln>
            </p:spPr>
            <p:style>
              <a:lnRef idx="1">
                <a:schemeClr val="accent1"/>
              </a:lnRef>
              <a:fillRef idx="0">
                <a:schemeClr val="accent1"/>
              </a:fillRef>
              <a:effectRef idx="0">
                <a:schemeClr val="accent1"/>
              </a:effectRef>
              <a:fontRef idx="minor">
                <a:schemeClr val="tx1"/>
              </a:fontRef>
            </p:style>
          </p:cxnSp>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9798208" y="2166084"/>
                <a:ext cx="1420608" cy="6123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9748380" y="3991623"/>
                <a:ext cx="1428520" cy="565357"/>
              </a:xfrm>
              <a:prstGeom prst="rect">
                <a:avLst/>
              </a:prstGeom>
              <a:ln>
                <a:solidFill>
                  <a:schemeClr val="bg1"/>
                </a:solidFill>
              </a:ln>
            </p:spPr>
          </p:pic>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7">
                <a:extLst>
                  <a:ext uri="{28A0092B-C50C-407E-A947-70E740481C1C}">
                    <a14:useLocalDpi xmlns:a14="http://schemas.microsoft.com/office/drawing/2010/main" val="0"/>
                  </a:ext>
                </a:extLst>
              </a:blip>
              <a:srcRect t="22755" b="15913"/>
              <a:stretch/>
            </p:blipFill>
            <p:spPr>
              <a:xfrm>
                <a:off x="9812496" y="398008"/>
                <a:ext cx="1420607" cy="625543"/>
              </a:xfrm>
              <a:prstGeom prst="rect">
                <a:avLst/>
              </a:prstGeom>
              <a:ln>
                <a:solidFill>
                  <a:schemeClr val="bg1"/>
                </a:solidFill>
              </a:ln>
            </p:spPr>
          </p:pic>
          <p:grpSp>
            <p:nvGrpSpPr>
              <p:cNvPr id="4" name="Group 3">
                <a:extLst>
                  <a:ext uri="{FF2B5EF4-FFF2-40B4-BE49-F238E27FC236}">
                    <a16:creationId xmlns:a16="http://schemas.microsoft.com/office/drawing/2014/main" id="{4E90CDA3-62B5-47A6-A391-066200391CA0}"/>
                  </a:ext>
                </a:extLst>
              </p:cNvPr>
              <p:cNvGrpSpPr/>
              <p:nvPr/>
            </p:nvGrpSpPr>
            <p:grpSpPr>
              <a:xfrm>
                <a:off x="10926104" y="26716"/>
                <a:ext cx="446504" cy="601428"/>
                <a:chOff x="5088630" y="365748"/>
                <a:chExt cx="688103" cy="926856"/>
              </a:xfrm>
            </p:grpSpPr>
            <p:pic>
              <p:nvPicPr>
                <p:cNvPr id="35" name="Picture 34">
                  <a:extLst>
                    <a:ext uri="{FF2B5EF4-FFF2-40B4-BE49-F238E27FC236}">
                      <a16:creationId xmlns:a16="http://schemas.microsoft.com/office/drawing/2014/main" id="{41207E52-7AA9-43FF-94C6-C79CEB50DCD0}"/>
                    </a:ext>
                  </a:extLst>
                </p:cNvPr>
                <p:cNvPicPr>
                  <a:picLocks noChangeAspect="1"/>
                </p:cNvPicPr>
                <p:nvPr/>
              </p:nvPicPr>
              <p:blipFill>
                <a:blip r:embed="rId4"/>
                <a:stretch>
                  <a:fillRect/>
                </a:stretch>
              </p:blipFill>
              <p:spPr>
                <a:xfrm>
                  <a:off x="5088630" y="465397"/>
                  <a:ext cx="418172" cy="674807"/>
                </a:xfrm>
                <a:prstGeom prst="rect">
                  <a:avLst/>
                </a:prstGeom>
                <a:ln>
                  <a:noFill/>
                </a:ln>
              </p:spPr>
            </p:pic>
            <p:pic>
              <p:nvPicPr>
                <p:cNvPr id="37" name="Picture 36">
                  <a:extLst>
                    <a:ext uri="{FF2B5EF4-FFF2-40B4-BE49-F238E27FC236}">
                      <a16:creationId xmlns:a16="http://schemas.microsoft.com/office/drawing/2014/main" id="{8F535AD1-9E11-4CA2-86DB-30561BDB9C13}"/>
                    </a:ext>
                  </a:extLst>
                </p:cNvPr>
                <p:cNvPicPr>
                  <a:picLocks noChangeAspect="1"/>
                </p:cNvPicPr>
                <p:nvPr/>
              </p:nvPicPr>
              <p:blipFill>
                <a:blip r:embed="rId4"/>
                <a:stretch>
                  <a:fillRect/>
                </a:stretch>
              </p:blipFill>
              <p:spPr>
                <a:xfrm>
                  <a:off x="5358561" y="365748"/>
                  <a:ext cx="418172" cy="674807"/>
                </a:xfrm>
                <a:prstGeom prst="rect">
                  <a:avLst/>
                </a:prstGeom>
                <a:ln>
                  <a:noFill/>
                </a:ln>
              </p:spPr>
            </p:pic>
            <p:pic>
              <p:nvPicPr>
                <p:cNvPr id="36" name="Picture 35">
                  <a:extLst>
                    <a:ext uri="{FF2B5EF4-FFF2-40B4-BE49-F238E27FC236}">
                      <a16:creationId xmlns:a16="http://schemas.microsoft.com/office/drawing/2014/main" id="{F06B0E00-61BA-4A31-8CAD-E8DDC0F37DEA}"/>
                    </a:ext>
                  </a:extLst>
                </p:cNvPr>
                <p:cNvPicPr>
                  <a:picLocks noChangeAspect="1"/>
                </p:cNvPicPr>
                <p:nvPr/>
              </p:nvPicPr>
              <p:blipFill>
                <a:blip r:embed="rId4"/>
                <a:stretch>
                  <a:fillRect/>
                </a:stretch>
              </p:blipFill>
              <p:spPr>
                <a:xfrm>
                  <a:off x="5241010" y="617797"/>
                  <a:ext cx="418172" cy="674807"/>
                </a:xfrm>
                <a:prstGeom prst="rect">
                  <a:avLst/>
                </a:prstGeom>
                <a:ln>
                  <a:noFill/>
                </a:ln>
              </p:spPr>
            </p:pic>
          </p:grpSp>
          <p:grpSp>
            <p:nvGrpSpPr>
              <p:cNvPr id="40" name="Group 39">
                <a:extLst>
                  <a:ext uri="{FF2B5EF4-FFF2-40B4-BE49-F238E27FC236}">
                    <a16:creationId xmlns:a16="http://schemas.microsoft.com/office/drawing/2014/main" id="{BF104526-2307-490D-AF77-A568E5036179}"/>
                  </a:ext>
                </a:extLst>
              </p:cNvPr>
              <p:cNvGrpSpPr/>
              <p:nvPr/>
            </p:nvGrpSpPr>
            <p:grpSpPr>
              <a:xfrm>
                <a:off x="10928146" y="1848810"/>
                <a:ext cx="429364" cy="573762"/>
                <a:chOff x="5017671" y="511135"/>
                <a:chExt cx="661689" cy="884217"/>
              </a:xfrm>
            </p:grpSpPr>
            <p:pic>
              <p:nvPicPr>
                <p:cNvPr id="43" name="Picture 42">
                  <a:extLst>
                    <a:ext uri="{FF2B5EF4-FFF2-40B4-BE49-F238E27FC236}">
                      <a16:creationId xmlns:a16="http://schemas.microsoft.com/office/drawing/2014/main" id="{823A41DB-A797-4A47-BDCC-5CC291FA67C3}"/>
                    </a:ext>
                  </a:extLst>
                </p:cNvPr>
                <p:cNvPicPr>
                  <a:picLocks noChangeAspect="1"/>
                </p:cNvPicPr>
                <p:nvPr/>
              </p:nvPicPr>
              <p:blipFill>
                <a:blip r:embed="rId4"/>
                <a:stretch>
                  <a:fillRect/>
                </a:stretch>
              </p:blipFill>
              <p:spPr>
                <a:xfrm>
                  <a:off x="5017671" y="610781"/>
                  <a:ext cx="391753" cy="632174"/>
                </a:xfrm>
                <a:prstGeom prst="rect">
                  <a:avLst/>
                </a:prstGeom>
                <a:ln>
                  <a:noFill/>
                </a:ln>
              </p:spPr>
            </p:pic>
            <p:pic>
              <p:nvPicPr>
                <p:cNvPr id="45" name="Picture 44">
                  <a:extLst>
                    <a:ext uri="{FF2B5EF4-FFF2-40B4-BE49-F238E27FC236}">
                      <a16:creationId xmlns:a16="http://schemas.microsoft.com/office/drawing/2014/main" id="{43FE3CA6-A930-4B37-8161-4297BD4C77F0}"/>
                    </a:ext>
                  </a:extLst>
                </p:cNvPr>
                <p:cNvPicPr>
                  <a:picLocks noChangeAspect="1"/>
                </p:cNvPicPr>
                <p:nvPr/>
              </p:nvPicPr>
              <p:blipFill>
                <a:blip r:embed="rId4"/>
                <a:stretch>
                  <a:fillRect/>
                </a:stretch>
              </p:blipFill>
              <p:spPr>
                <a:xfrm>
                  <a:off x="5287607" y="511135"/>
                  <a:ext cx="391753" cy="632172"/>
                </a:xfrm>
                <a:prstGeom prst="rect">
                  <a:avLst/>
                </a:prstGeom>
                <a:ln>
                  <a:noFill/>
                </a:ln>
              </p:spPr>
            </p:pic>
            <p:pic>
              <p:nvPicPr>
                <p:cNvPr id="46" name="Picture 45">
                  <a:extLst>
                    <a:ext uri="{FF2B5EF4-FFF2-40B4-BE49-F238E27FC236}">
                      <a16:creationId xmlns:a16="http://schemas.microsoft.com/office/drawing/2014/main" id="{A0BFE043-CC42-490B-8B48-DB6903E85704}"/>
                    </a:ext>
                  </a:extLst>
                </p:cNvPr>
                <p:cNvPicPr>
                  <a:picLocks noChangeAspect="1"/>
                </p:cNvPicPr>
                <p:nvPr/>
              </p:nvPicPr>
              <p:blipFill>
                <a:blip r:embed="rId4"/>
                <a:stretch>
                  <a:fillRect/>
                </a:stretch>
              </p:blipFill>
              <p:spPr>
                <a:xfrm>
                  <a:off x="5170071" y="763181"/>
                  <a:ext cx="391753" cy="632171"/>
                </a:xfrm>
                <a:prstGeom prst="rect">
                  <a:avLst/>
                </a:prstGeom>
                <a:ln>
                  <a:noFill/>
                </a:ln>
              </p:spPr>
            </p:pic>
          </p:grpSp>
          <p:grpSp>
            <p:nvGrpSpPr>
              <p:cNvPr id="49" name="Group 48">
                <a:extLst>
                  <a:ext uri="{FF2B5EF4-FFF2-40B4-BE49-F238E27FC236}">
                    <a16:creationId xmlns:a16="http://schemas.microsoft.com/office/drawing/2014/main" id="{619A969A-16E0-465C-8311-E9E6D84F4F76}"/>
                  </a:ext>
                </a:extLst>
              </p:cNvPr>
              <p:cNvGrpSpPr/>
              <p:nvPr/>
            </p:nvGrpSpPr>
            <p:grpSpPr>
              <a:xfrm>
                <a:off x="10902391" y="3650269"/>
                <a:ext cx="446475" cy="601431"/>
                <a:chOff x="4954061" y="468490"/>
                <a:chExt cx="688055" cy="926855"/>
              </a:xfrm>
            </p:grpSpPr>
            <p:pic>
              <p:nvPicPr>
                <p:cNvPr id="50" name="Picture 49">
                  <a:extLst>
                    <a:ext uri="{FF2B5EF4-FFF2-40B4-BE49-F238E27FC236}">
                      <a16:creationId xmlns:a16="http://schemas.microsoft.com/office/drawing/2014/main" id="{33A7BA1F-F2A4-4F05-9EB8-F64F4F2D47E7}"/>
                    </a:ext>
                  </a:extLst>
                </p:cNvPr>
                <p:cNvPicPr>
                  <a:picLocks noChangeAspect="1"/>
                </p:cNvPicPr>
                <p:nvPr/>
              </p:nvPicPr>
              <p:blipFill>
                <a:blip r:embed="rId4"/>
                <a:stretch>
                  <a:fillRect/>
                </a:stretch>
              </p:blipFill>
              <p:spPr>
                <a:xfrm>
                  <a:off x="4954061" y="568138"/>
                  <a:ext cx="418171" cy="674806"/>
                </a:xfrm>
                <a:prstGeom prst="rect">
                  <a:avLst/>
                </a:prstGeom>
                <a:ln>
                  <a:noFill/>
                </a:ln>
              </p:spPr>
            </p:pic>
            <p:pic>
              <p:nvPicPr>
                <p:cNvPr id="51" name="Picture 50">
                  <a:extLst>
                    <a:ext uri="{FF2B5EF4-FFF2-40B4-BE49-F238E27FC236}">
                      <a16:creationId xmlns:a16="http://schemas.microsoft.com/office/drawing/2014/main" id="{F486335F-B271-4720-B53D-C78C09BCFAE8}"/>
                    </a:ext>
                  </a:extLst>
                </p:cNvPr>
                <p:cNvPicPr>
                  <a:picLocks noChangeAspect="1"/>
                </p:cNvPicPr>
                <p:nvPr/>
              </p:nvPicPr>
              <p:blipFill>
                <a:blip r:embed="rId4"/>
                <a:stretch>
                  <a:fillRect/>
                </a:stretch>
              </p:blipFill>
              <p:spPr>
                <a:xfrm>
                  <a:off x="5223945" y="468490"/>
                  <a:ext cx="418171" cy="674808"/>
                </a:xfrm>
                <a:prstGeom prst="rect">
                  <a:avLst/>
                </a:prstGeom>
                <a:ln>
                  <a:noFill/>
                </a:ln>
              </p:spPr>
            </p:pic>
            <p:pic>
              <p:nvPicPr>
                <p:cNvPr id="52" name="Picture 51">
                  <a:extLst>
                    <a:ext uri="{FF2B5EF4-FFF2-40B4-BE49-F238E27FC236}">
                      <a16:creationId xmlns:a16="http://schemas.microsoft.com/office/drawing/2014/main" id="{B630456C-2913-4E9C-A24B-5B40831C4C37}"/>
                    </a:ext>
                  </a:extLst>
                </p:cNvPr>
                <p:cNvPicPr>
                  <a:picLocks noChangeAspect="1"/>
                </p:cNvPicPr>
                <p:nvPr/>
              </p:nvPicPr>
              <p:blipFill>
                <a:blip r:embed="rId4"/>
                <a:stretch>
                  <a:fillRect/>
                </a:stretch>
              </p:blipFill>
              <p:spPr>
                <a:xfrm>
                  <a:off x="5106392" y="720539"/>
                  <a:ext cx="418168" cy="674806"/>
                </a:xfrm>
                <a:prstGeom prst="rect">
                  <a:avLst/>
                </a:prstGeom>
                <a:ln>
                  <a:noFill/>
                </a:ln>
              </p:spPr>
            </p:pic>
          </p:grpSp>
        </p:grpSp>
      </p:gr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19" idx="3"/>
            <a:endCxn id="2" idx="1"/>
          </p:cNvCxnSpPr>
          <p:nvPr/>
        </p:nvCxnSpPr>
        <p:spPr>
          <a:xfrm>
            <a:off x="2598912" y="1477025"/>
            <a:ext cx="1609957" cy="969840"/>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32" idx="3"/>
            <a:endCxn id="2" idx="1"/>
          </p:cNvCxnSpPr>
          <p:nvPr/>
        </p:nvCxnSpPr>
        <p:spPr>
          <a:xfrm flipV="1">
            <a:off x="2598912" y="2446865"/>
            <a:ext cx="1609957" cy="1433893"/>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208869" y="1609339"/>
            <a:ext cx="2767476" cy="1675051"/>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b="1" cap="all" dirty="0">
                <a:solidFill>
                  <a:schemeClr val="accent1">
                    <a:lumMod val="50000"/>
                  </a:schemeClr>
                </a:solidFill>
              </a:rPr>
              <a:t>Market Making Contribution Platform</a:t>
            </a:r>
          </a:p>
        </p:txBody>
      </p:sp>
      <p:sp>
        <p:nvSpPr>
          <p:cNvPr id="13" name="Speech Bubble: Rectangle 12">
            <a:extLst>
              <a:ext uri="{FF2B5EF4-FFF2-40B4-BE49-F238E27FC236}">
                <a16:creationId xmlns:a16="http://schemas.microsoft.com/office/drawing/2014/main" id="{B9D468FC-7986-4D59-9628-3542D535F7FB}"/>
              </a:ext>
            </a:extLst>
          </p:cNvPr>
          <p:cNvSpPr/>
          <p:nvPr/>
        </p:nvSpPr>
        <p:spPr>
          <a:xfrm>
            <a:off x="5870746" y="1094285"/>
            <a:ext cx="888770" cy="691165"/>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#2.</a:t>
            </a:r>
            <a:r>
              <a:rPr lang="fr-FR" sz="1600" b="1" dirty="0">
                <a:solidFill>
                  <a:srgbClr val="203864"/>
                </a:solidFill>
              </a:rPr>
              <a:t> Apply Tiering </a:t>
            </a:r>
          </a:p>
        </p:txBody>
      </p:sp>
      <p:sp>
        <p:nvSpPr>
          <p:cNvPr id="59" name="Speech Bubble: Rectangle 58">
            <a:extLst>
              <a:ext uri="{FF2B5EF4-FFF2-40B4-BE49-F238E27FC236}">
                <a16:creationId xmlns:a16="http://schemas.microsoft.com/office/drawing/2014/main" id="{B539C83B-A741-45A7-95C3-7CA7D90A0D2C}"/>
              </a:ext>
            </a:extLst>
          </p:cNvPr>
          <p:cNvSpPr/>
          <p:nvPr/>
        </p:nvSpPr>
        <p:spPr>
          <a:xfrm rot="21540000">
            <a:off x="7826709" y="1210558"/>
            <a:ext cx="950585" cy="646548"/>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#3.</a:t>
            </a:r>
            <a:r>
              <a:rPr lang="fr-FR" sz="1600" b="1" dirty="0">
                <a:solidFill>
                  <a:srgbClr val="203864"/>
                </a:solidFill>
              </a:rPr>
              <a:t> </a:t>
            </a:r>
            <a:r>
              <a:rPr lang="fr-FR" sz="1600" b="1" dirty="0" err="1">
                <a:solidFill>
                  <a:srgbClr val="203864"/>
                </a:solidFill>
              </a:rPr>
              <a:t>Tiered</a:t>
            </a:r>
            <a:r>
              <a:rPr lang="fr-FR" sz="1600" b="1" dirty="0">
                <a:solidFill>
                  <a:srgbClr val="203864"/>
                </a:solidFill>
              </a:rPr>
              <a:t> </a:t>
            </a:r>
            <a:r>
              <a:rPr lang="fr-FR" sz="1600" b="1" dirty="0" err="1">
                <a:solidFill>
                  <a:srgbClr val="203864"/>
                </a:solidFill>
              </a:rPr>
              <a:t>prices</a:t>
            </a:r>
            <a:r>
              <a:rPr lang="fr-FR" sz="1600" b="1" dirty="0">
                <a:solidFill>
                  <a:srgbClr val="203864"/>
                </a:solidFill>
              </a:rPr>
              <a:t> </a:t>
            </a:r>
          </a:p>
        </p:txBody>
      </p:sp>
      <p:sp>
        <p:nvSpPr>
          <p:cNvPr id="60" name="Speech Bubble: Rectangle 59">
            <a:extLst>
              <a:ext uri="{FF2B5EF4-FFF2-40B4-BE49-F238E27FC236}">
                <a16:creationId xmlns:a16="http://schemas.microsoft.com/office/drawing/2014/main" id="{C8C9932E-047D-4844-87F1-74870A2EF76A}"/>
              </a:ext>
            </a:extLst>
          </p:cNvPr>
          <p:cNvSpPr/>
          <p:nvPr/>
        </p:nvSpPr>
        <p:spPr>
          <a:xfrm>
            <a:off x="7990309" y="2141074"/>
            <a:ext cx="955281" cy="646548"/>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#3.</a:t>
            </a:r>
            <a:r>
              <a:rPr lang="fr-FR" sz="1600" b="1" dirty="0">
                <a:solidFill>
                  <a:srgbClr val="203864"/>
                </a:solidFill>
              </a:rPr>
              <a:t> </a:t>
            </a:r>
            <a:r>
              <a:rPr lang="fr-FR" sz="1600" b="1" dirty="0" err="1">
                <a:solidFill>
                  <a:srgbClr val="203864"/>
                </a:solidFill>
              </a:rPr>
              <a:t>Tiered</a:t>
            </a:r>
            <a:r>
              <a:rPr lang="fr-FR" sz="1600" b="1" dirty="0">
                <a:solidFill>
                  <a:srgbClr val="203864"/>
                </a:solidFill>
              </a:rPr>
              <a:t> </a:t>
            </a:r>
            <a:r>
              <a:rPr lang="fr-FR" sz="1600" b="1" dirty="0" err="1">
                <a:solidFill>
                  <a:srgbClr val="203864"/>
                </a:solidFill>
              </a:rPr>
              <a:t>prices</a:t>
            </a:r>
            <a:r>
              <a:rPr lang="fr-FR" sz="1600" b="1" dirty="0">
                <a:solidFill>
                  <a:srgbClr val="203864"/>
                </a:solidFill>
              </a:rPr>
              <a:t> </a:t>
            </a:r>
          </a:p>
        </p:txBody>
      </p:sp>
      <p:sp>
        <p:nvSpPr>
          <p:cNvPr id="61" name="Speech Bubble: Rectangle 60">
            <a:extLst>
              <a:ext uri="{FF2B5EF4-FFF2-40B4-BE49-F238E27FC236}">
                <a16:creationId xmlns:a16="http://schemas.microsoft.com/office/drawing/2014/main" id="{42362297-6F09-43EC-A046-67EFC1621DA0}"/>
              </a:ext>
            </a:extLst>
          </p:cNvPr>
          <p:cNvSpPr/>
          <p:nvPr/>
        </p:nvSpPr>
        <p:spPr>
          <a:xfrm>
            <a:off x="7789285" y="3066340"/>
            <a:ext cx="992655" cy="646548"/>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#3.</a:t>
            </a:r>
            <a:r>
              <a:rPr lang="fr-FR" sz="1600" b="1" dirty="0">
                <a:solidFill>
                  <a:srgbClr val="203864"/>
                </a:solidFill>
              </a:rPr>
              <a:t> </a:t>
            </a:r>
            <a:r>
              <a:rPr lang="fr-FR" sz="1600" b="1" dirty="0" err="1">
                <a:solidFill>
                  <a:srgbClr val="203864"/>
                </a:solidFill>
              </a:rPr>
              <a:t>Tiered</a:t>
            </a:r>
            <a:r>
              <a:rPr lang="fr-FR" sz="1600" b="1" dirty="0">
                <a:solidFill>
                  <a:srgbClr val="203864"/>
                </a:solidFill>
              </a:rPr>
              <a:t> </a:t>
            </a:r>
            <a:r>
              <a:rPr lang="fr-FR" sz="1600" b="1" dirty="0" err="1">
                <a:solidFill>
                  <a:srgbClr val="203864"/>
                </a:solidFill>
              </a:rPr>
              <a:t>prices</a:t>
            </a:r>
            <a:r>
              <a:rPr lang="fr-FR" sz="1600" b="1" dirty="0">
                <a:solidFill>
                  <a:srgbClr val="203864"/>
                </a:solidFill>
              </a:rPr>
              <a:t> </a:t>
            </a:r>
          </a:p>
        </p:txBody>
      </p:sp>
      <p:sp>
        <p:nvSpPr>
          <p:cNvPr id="62" name="Speech Bubble: Rectangle 61">
            <a:extLst>
              <a:ext uri="{FF2B5EF4-FFF2-40B4-BE49-F238E27FC236}">
                <a16:creationId xmlns:a16="http://schemas.microsoft.com/office/drawing/2014/main" id="{B81363C3-B5D7-4826-AF1F-5E7A4A1EDE5B}"/>
              </a:ext>
            </a:extLst>
          </p:cNvPr>
          <p:cNvSpPr/>
          <p:nvPr/>
        </p:nvSpPr>
        <p:spPr>
          <a:xfrm>
            <a:off x="3001145" y="1549968"/>
            <a:ext cx="885266" cy="590103"/>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#1. </a:t>
            </a:r>
            <a:r>
              <a:rPr lang="fr-FR" sz="1600" b="1" dirty="0" err="1">
                <a:solidFill>
                  <a:srgbClr val="203864"/>
                </a:solidFill>
              </a:rPr>
              <a:t>Core</a:t>
            </a:r>
            <a:r>
              <a:rPr lang="fr-FR" sz="1600" b="1" dirty="0">
                <a:solidFill>
                  <a:srgbClr val="203864"/>
                </a:solidFill>
              </a:rPr>
              <a:t> </a:t>
            </a:r>
            <a:r>
              <a:rPr lang="fr-FR" sz="1600" b="1" dirty="0" err="1">
                <a:solidFill>
                  <a:srgbClr val="203864"/>
                </a:solidFill>
              </a:rPr>
              <a:t>prices</a:t>
            </a:r>
            <a:endParaRPr lang="fr-FR" sz="1600" b="1" dirty="0">
              <a:solidFill>
                <a:srgbClr val="203864"/>
              </a:solidFill>
            </a:endParaRPr>
          </a:p>
        </p:txBody>
      </p:sp>
      <p:sp>
        <p:nvSpPr>
          <p:cNvPr id="63" name="Speech Bubble: Rectangle 62">
            <a:extLst>
              <a:ext uri="{FF2B5EF4-FFF2-40B4-BE49-F238E27FC236}">
                <a16:creationId xmlns:a16="http://schemas.microsoft.com/office/drawing/2014/main" id="{062A8C50-11EE-4E1E-B40D-0E54F318F09C}"/>
              </a:ext>
            </a:extLst>
          </p:cNvPr>
          <p:cNvSpPr/>
          <p:nvPr/>
        </p:nvSpPr>
        <p:spPr>
          <a:xfrm>
            <a:off x="3001145" y="2826198"/>
            <a:ext cx="885266" cy="590103"/>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#1. </a:t>
            </a:r>
            <a:r>
              <a:rPr lang="fr-FR" sz="1600" b="1" dirty="0" err="1">
                <a:solidFill>
                  <a:srgbClr val="203864"/>
                </a:solidFill>
              </a:rPr>
              <a:t>Core</a:t>
            </a:r>
            <a:r>
              <a:rPr lang="fr-FR" sz="1600" b="1" dirty="0">
                <a:solidFill>
                  <a:srgbClr val="203864"/>
                </a:solidFill>
              </a:rPr>
              <a:t> </a:t>
            </a:r>
            <a:r>
              <a:rPr lang="fr-FR" sz="1600" b="1" dirty="0" err="1">
                <a:solidFill>
                  <a:srgbClr val="203864"/>
                </a:solidFill>
              </a:rPr>
              <a:t>prices</a:t>
            </a:r>
            <a:endParaRPr lang="fr-FR" sz="1600" b="1" dirty="0">
              <a:solidFill>
                <a:srgbClr val="203864"/>
              </a:solidFill>
            </a:endParaRPr>
          </a:p>
        </p:txBody>
      </p:sp>
    </p:spTree>
    <p:extLst>
      <p:ext uri="{BB962C8B-B14F-4D97-AF65-F5344CB8AC3E}">
        <p14:creationId xmlns:p14="http://schemas.microsoft.com/office/powerpoint/2010/main" val="350197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59" grpId="0" animBg="1"/>
      <p:bldP spid="60" grpId="0" animBg="1"/>
      <p:bldP spid="61" grpId="0" animBg="1"/>
      <p:bldP spid="62" grpId="0" animBg="1"/>
      <p:bldP spid="6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4864F5-0705-437D-8C54-B442CA86B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err="1">
                <a:solidFill>
                  <a:srgbClr val="F9D45F"/>
                </a:solidFill>
                <a:latin typeface="Alte Haas Grotesk" panose="02000503000000020004" pitchFamily="2" charset="0"/>
              </a:rPr>
              <a:t>meet</a:t>
            </a:r>
            <a:r>
              <a:rPr lang="fr-FR" sz="2800" b="1" cap="all" dirty="0">
                <a:solidFill>
                  <a:srgbClr val="F9D45F"/>
                </a:solidFill>
                <a:latin typeface="Alte Haas Grotesk" panose="02000503000000020004" pitchFamily="2" charset="0"/>
              </a:rPr>
              <a:t> </a:t>
            </a:r>
            <a:r>
              <a:rPr lang="fr-FR" sz="2800" b="1" cap="all" dirty="0">
                <a:solidFill>
                  <a:srgbClr val="FAFCD7"/>
                </a:solidFill>
                <a:latin typeface="Alte Haas Grotesk" panose="02000503000000020004" pitchFamily="2" charset="0"/>
              </a:rPr>
              <a:t>Sébastien</a:t>
            </a:r>
          </a:p>
        </p:txBody>
      </p:sp>
    </p:spTree>
    <p:extLst>
      <p:ext uri="{BB962C8B-B14F-4D97-AF65-F5344CB8AC3E}">
        <p14:creationId xmlns:p14="http://schemas.microsoft.com/office/powerpoint/2010/main" val="3541420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F7DBAA-2421-45F3-9576-AE934EE03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7156"/>
            <a:ext cx="12425338" cy="826285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Premiers pas </a:t>
            </a:r>
            <a:r>
              <a:rPr lang="fr-FR" sz="2800" b="1" cap="all" dirty="0">
                <a:solidFill>
                  <a:srgbClr val="FAFCD7"/>
                </a:solidFill>
                <a:latin typeface="Alte Haas Grotesk" panose="02000503000000020004" pitchFamily="2" charset="0"/>
              </a:rPr>
              <a:t>difficiles</a:t>
            </a:r>
          </a:p>
        </p:txBody>
      </p:sp>
    </p:spTree>
    <p:extLst>
      <p:ext uri="{BB962C8B-B14F-4D97-AF65-F5344CB8AC3E}">
        <p14:creationId xmlns:p14="http://schemas.microsoft.com/office/powerpoint/2010/main" val="235263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4562C0-EA09-4CBF-B779-E331B58AA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917"/>
            <a:ext cx="13954897" cy="665608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Relations </a:t>
            </a:r>
            <a:r>
              <a:rPr lang="fr-FR" sz="2800" b="1" cap="all" dirty="0">
                <a:solidFill>
                  <a:srgbClr val="FAFCD7"/>
                </a:solidFill>
                <a:latin typeface="Alte Haas Grotesk" panose="02000503000000020004" pitchFamily="2" charset="0"/>
              </a:rPr>
              <a:t>entre équipes de dev</a:t>
            </a:r>
          </a:p>
        </p:txBody>
      </p:sp>
    </p:spTree>
    <p:extLst>
      <p:ext uri="{BB962C8B-B14F-4D97-AF65-F5344CB8AC3E}">
        <p14:creationId xmlns:p14="http://schemas.microsoft.com/office/powerpoint/2010/main" val="1701706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325217"/>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EB205226-D515-4938-9CB9-1DA0B73929A9}"/>
              </a:ext>
            </a:extLst>
          </p:cNvPr>
          <p:cNvSpPr/>
          <p:nvPr/>
        </p:nvSpPr>
        <p:spPr>
          <a:xfrm>
            <a:off x="-82827" y="3514288"/>
            <a:ext cx="1227482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3675374"/>
            <a:ext cx="7917991" cy="954107"/>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De l’autre côté du miroir</a:t>
            </a:r>
            <a:br>
              <a:rPr lang="fr-FR" sz="2800" b="1" cap="all" dirty="0">
                <a:solidFill>
                  <a:srgbClr val="F9D45F"/>
                </a:solidFill>
                <a:latin typeface="Alte Haas Grotesk" panose="02000503000000020004" pitchFamily="2" charset="0"/>
              </a:rPr>
            </a:br>
            <a:r>
              <a:rPr lang="fr-FR" sz="2800" b="1" cap="all" dirty="0">
                <a:solidFill>
                  <a:srgbClr val="FAFCD7"/>
                </a:solidFill>
                <a:latin typeface="Alte Haas Grotesk" panose="02000503000000020004" pitchFamily="2" charset="0"/>
              </a:rPr>
              <a:t>La fabrique du software</a:t>
            </a:r>
          </a:p>
        </p:txBody>
      </p:sp>
      <p:grpSp>
        <p:nvGrpSpPr>
          <p:cNvPr id="20" name="Group 19">
            <a:extLst>
              <a:ext uri="{FF2B5EF4-FFF2-40B4-BE49-F238E27FC236}">
                <a16:creationId xmlns:a16="http://schemas.microsoft.com/office/drawing/2014/main" id="{26D6C650-2BF9-4552-94D4-CB672B3340E0}"/>
              </a:ext>
            </a:extLst>
          </p:cNvPr>
          <p:cNvGrpSpPr/>
          <p:nvPr/>
        </p:nvGrpSpPr>
        <p:grpSpPr>
          <a:xfrm>
            <a:off x="7711003" y="4084722"/>
            <a:ext cx="4215955" cy="544759"/>
            <a:chOff x="6997673" y="4782195"/>
            <a:chExt cx="4215955" cy="544759"/>
          </a:xfrm>
        </p:grpSpPr>
        <p:pic>
          <p:nvPicPr>
            <p:cNvPr id="15" name="Picture 14">
              <a:extLst>
                <a:ext uri="{FF2B5EF4-FFF2-40B4-BE49-F238E27FC236}">
                  <a16:creationId xmlns:a16="http://schemas.microsoft.com/office/drawing/2014/main" id="{9052F2CF-4C70-48F0-90B3-13B31AADFD8A}"/>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874057" y="4782195"/>
              <a:ext cx="1339571" cy="544759"/>
            </a:xfrm>
            <a:prstGeom prst="rect">
              <a:avLst/>
            </a:prstGeom>
          </p:spPr>
        </p:pic>
        <p:sp>
          <p:nvSpPr>
            <p:cNvPr id="18" name="TextBox 17">
              <a:extLst>
                <a:ext uri="{FF2B5EF4-FFF2-40B4-BE49-F238E27FC236}">
                  <a16:creationId xmlns:a16="http://schemas.microsoft.com/office/drawing/2014/main" id="{A6E91DBF-3E89-4D56-B673-F8A41EF8293E}"/>
                </a:ext>
              </a:extLst>
            </p:cNvPr>
            <p:cNvSpPr txBox="1"/>
            <p:nvPr/>
          </p:nvSpPr>
          <p:spPr>
            <a:xfrm>
              <a:off x="6997673" y="4897998"/>
              <a:ext cx="2842610" cy="369332"/>
            </a:xfrm>
            <a:prstGeom prst="rect">
              <a:avLst/>
            </a:prstGeom>
            <a:noFill/>
          </p:spPr>
          <p:txBody>
            <a:bodyPr wrap="square" rtlCol="0">
              <a:spAutoFit/>
            </a:bodyPr>
            <a:lstStyle/>
            <a:p>
              <a:pPr algn="r"/>
              <a:r>
                <a:rPr lang="fr-FR" b="1" cap="all" dirty="0">
                  <a:solidFill>
                    <a:srgbClr val="F9D45F"/>
                  </a:solidFill>
                  <a:latin typeface="Alte Haas Grotesk" panose="02000503000000020004" pitchFamily="2" charset="0"/>
                </a:rPr>
                <a:t>Thomas</a:t>
              </a:r>
              <a:r>
                <a:rPr lang="fr-FR" b="1" cap="all" dirty="0">
                  <a:solidFill>
                    <a:srgbClr val="FAFCD7"/>
                  </a:solidFill>
                  <a:latin typeface="Alte Haas Grotesk" panose="02000503000000020004" pitchFamily="2" charset="0"/>
                </a:rPr>
                <a:t>Pierrain</a:t>
              </a:r>
              <a:endParaRPr lang="fr-FR" b="1" cap="all" dirty="0">
                <a:solidFill>
                  <a:schemeClr val="bg1"/>
                </a:solidFill>
                <a:latin typeface="Alte Haas Grotesk" panose="02000503000000020004" pitchFamily="2" charset="0"/>
              </a:endParaRPr>
            </a:p>
          </p:txBody>
        </p:sp>
        <p:sp>
          <p:nvSpPr>
            <p:cNvPr id="19" name="TextBox 18">
              <a:extLst>
                <a:ext uri="{FF2B5EF4-FFF2-40B4-BE49-F238E27FC236}">
                  <a16:creationId xmlns:a16="http://schemas.microsoft.com/office/drawing/2014/main" id="{B246763C-3DD4-40B6-9120-018C1C534FB9}"/>
                </a:ext>
              </a:extLst>
            </p:cNvPr>
            <p:cNvSpPr txBox="1"/>
            <p:nvPr/>
          </p:nvSpPr>
          <p:spPr>
            <a:xfrm>
              <a:off x="9704584" y="4812077"/>
              <a:ext cx="360956" cy="461665"/>
            </a:xfrm>
            <a:prstGeom prst="rect">
              <a:avLst/>
            </a:prstGeom>
            <a:noFill/>
          </p:spPr>
          <p:txBody>
            <a:bodyPr wrap="square" rtlCol="0" anchor="ctr">
              <a:spAutoFit/>
            </a:bodyPr>
            <a:lstStyle/>
            <a:p>
              <a:pPr algn="ctr"/>
              <a:r>
                <a:rPr lang="fr-FR" sz="2400" b="1" cap="all" dirty="0">
                  <a:solidFill>
                    <a:schemeClr val="bg1"/>
                  </a:solidFill>
                  <a:latin typeface="Alte Haas Grotesk" panose="02000503000000020004" pitchFamily="2" charset="0"/>
                </a:rPr>
                <a:t>|</a:t>
              </a:r>
            </a:p>
          </p:txBody>
        </p:sp>
      </p:grpSp>
      <p:grpSp>
        <p:nvGrpSpPr>
          <p:cNvPr id="7" name="Group 6">
            <a:extLst>
              <a:ext uri="{FF2B5EF4-FFF2-40B4-BE49-F238E27FC236}">
                <a16:creationId xmlns:a16="http://schemas.microsoft.com/office/drawing/2014/main" id="{7308CD5E-02BA-41FE-9FAB-782F0584C3EF}"/>
              </a:ext>
            </a:extLst>
          </p:cNvPr>
          <p:cNvGrpSpPr/>
          <p:nvPr/>
        </p:nvGrpSpPr>
        <p:grpSpPr>
          <a:xfrm rot="21480000">
            <a:off x="10638531" y="5620836"/>
            <a:ext cx="1558609" cy="400925"/>
            <a:chOff x="7233019" y="6354705"/>
            <a:chExt cx="1967918" cy="506217"/>
          </a:xfrm>
        </p:grpSpPr>
        <p:sp>
          <p:nvSpPr>
            <p:cNvPr id="4" name="TextBox 3">
              <a:extLst>
                <a:ext uri="{FF2B5EF4-FFF2-40B4-BE49-F238E27FC236}">
                  <a16:creationId xmlns:a16="http://schemas.microsoft.com/office/drawing/2014/main" id="{52DD694B-A5BD-4816-832D-6A76613F66A8}"/>
                </a:ext>
              </a:extLst>
            </p:cNvPr>
            <p:cNvSpPr txBox="1"/>
            <p:nvPr/>
          </p:nvSpPr>
          <p:spPr>
            <a:xfrm>
              <a:off x="7611593" y="6366399"/>
              <a:ext cx="1589344" cy="427466"/>
            </a:xfrm>
            <a:prstGeom prst="rect">
              <a:avLst/>
            </a:prstGeom>
            <a:noFill/>
          </p:spPr>
          <p:txBody>
            <a:bodyPr wrap="square" rtlCol="0">
              <a:spAutoFit/>
            </a:bodyPr>
            <a:lstStyle/>
            <a:p>
              <a:r>
                <a:rPr lang="fr-FR" sz="1600" b="1" dirty="0">
                  <a:solidFill>
                    <a:srgbClr val="DCDCDC"/>
                  </a:solidFill>
                  <a:latin typeface="Alte Haas Grotesk" panose="02000503000000020004" pitchFamily="2" charset="0"/>
                </a:rPr>
                <a:t>@tpierrain</a:t>
              </a: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3019" y="6354705"/>
              <a:ext cx="506215" cy="506217"/>
            </a:xfrm>
            <a:prstGeom prst="rect">
              <a:avLst/>
            </a:prstGeom>
          </p:spPr>
        </p:pic>
      </p:grpSp>
    </p:spTree>
    <p:extLst>
      <p:ext uri="{BB962C8B-B14F-4D97-AF65-F5344CB8AC3E}">
        <p14:creationId xmlns:p14="http://schemas.microsoft.com/office/powerpoint/2010/main" val="3411714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4089ED-14A7-461B-B162-1758DD111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47650" y="-800100"/>
            <a:ext cx="12687300" cy="84582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Une certaine </a:t>
            </a:r>
            <a:r>
              <a:rPr lang="fr-FR" sz="2800" b="1" cap="all" dirty="0">
                <a:solidFill>
                  <a:srgbClr val="FAFCD7"/>
                </a:solidFill>
                <a:latin typeface="Alte Haas Grotesk" panose="02000503000000020004" pitchFamily="2" charset="0"/>
              </a:rPr>
              <a:t>frustration</a:t>
            </a:r>
          </a:p>
        </p:txBody>
      </p:sp>
    </p:spTree>
    <p:extLst>
      <p:ext uri="{BB962C8B-B14F-4D97-AF65-F5344CB8AC3E}">
        <p14:creationId xmlns:p14="http://schemas.microsoft.com/office/powerpoint/2010/main" val="271137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A257AAA-0B34-416A-94A9-C6E6BC62F6F9}"/>
              </a:ext>
            </a:extLst>
          </p:cNvPr>
          <p:cNvPicPr>
            <a:picLocks noChangeAspect="1"/>
          </p:cNvPicPr>
          <p:nvPr/>
        </p:nvPicPr>
        <p:blipFill rotWithShape="1">
          <a:blip r:embed="rId3">
            <a:extLst>
              <a:ext uri="{28A0092B-C50C-407E-A947-70E740481C1C}">
                <a14:useLocalDpi xmlns:a14="http://schemas.microsoft.com/office/drawing/2010/main" val="0"/>
              </a:ext>
            </a:extLst>
          </a:blip>
          <a:srcRect r="7960" b="73574"/>
          <a:stretch/>
        </p:blipFill>
        <p:spPr>
          <a:xfrm>
            <a:off x="-602763" y="1344432"/>
            <a:ext cx="12802185" cy="5513568"/>
          </a:xfrm>
          <a:prstGeom prst="rect">
            <a:avLst/>
          </a:prstGeom>
          <a:ln>
            <a:solidFill>
              <a:schemeClr val="bg1"/>
            </a:solidFill>
          </a:ln>
        </p:spPr>
      </p:pic>
      <p:pic>
        <p:nvPicPr>
          <p:cNvPr id="3" name="Picture 2">
            <a:extLst>
              <a:ext uri="{FF2B5EF4-FFF2-40B4-BE49-F238E27FC236}">
                <a16:creationId xmlns:a16="http://schemas.microsoft.com/office/drawing/2014/main" id="{52CD8D03-62C0-4748-969D-290B995B6BB5}"/>
              </a:ext>
            </a:extLst>
          </p:cNvPr>
          <p:cNvPicPr>
            <a:picLocks noChangeAspect="1"/>
          </p:cNvPicPr>
          <p:nvPr/>
        </p:nvPicPr>
        <p:blipFill rotWithShape="1">
          <a:blip r:embed="rId3">
            <a:extLst>
              <a:ext uri="{28A0092B-C50C-407E-A947-70E740481C1C}">
                <a14:useLocalDpi xmlns:a14="http://schemas.microsoft.com/office/drawing/2010/main" val="0"/>
              </a:ext>
            </a:extLst>
          </a:blip>
          <a:srcRect r="7960" b="73574"/>
          <a:stretch/>
        </p:blipFill>
        <p:spPr>
          <a:xfrm>
            <a:off x="-610185" y="-2741339"/>
            <a:ext cx="12802186" cy="5513568"/>
          </a:xfrm>
          <a:prstGeom prst="rect">
            <a:avLst/>
          </a:prstGeom>
        </p:spPr>
      </p:pic>
      <p:pic>
        <p:nvPicPr>
          <p:cNvPr id="10" name="Picture 9">
            <a:extLst>
              <a:ext uri="{FF2B5EF4-FFF2-40B4-BE49-F238E27FC236}">
                <a16:creationId xmlns:a16="http://schemas.microsoft.com/office/drawing/2014/main" id="{853E8D80-870E-453D-9BB6-0E34F0FB628A}"/>
              </a:ext>
            </a:extLst>
          </p:cNvPr>
          <p:cNvPicPr>
            <a:picLocks noChangeAspect="1"/>
          </p:cNvPicPr>
          <p:nvPr/>
        </p:nvPicPr>
        <p:blipFill rotWithShape="1">
          <a:blip r:embed="rId3">
            <a:extLst>
              <a:ext uri="{28A0092B-C50C-407E-A947-70E740481C1C}">
                <a14:useLocalDpi xmlns:a14="http://schemas.microsoft.com/office/drawing/2010/main" val="0"/>
              </a:ext>
            </a:extLst>
          </a:blip>
          <a:srcRect t="59445" r="1174" b="7814"/>
          <a:stretch/>
        </p:blipFill>
        <p:spPr>
          <a:xfrm>
            <a:off x="5705343" y="1828644"/>
            <a:ext cx="6579084" cy="3269498"/>
          </a:xfrm>
          <a:prstGeom prst="rect">
            <a:avLst/>
          </a:prstGeom>
          <a:ln>
            <a:solidFill>
              <a:schemeClr val="bg1"/>
            </a:solidFill>
          </a:ln>
        </p:spPr>
      </p:pic>
      <p:pic>
        <p:nvPicPr>
          <p:cNvPr id="12" name="Picture 11">
            <a:extLst>
              <a:ext uri="{FF2B5EF4-FFF2-40B4-BE49-F238E27FC236}">
                <a16:creationId xmlns:a16="http://schemas.microsoft.com/office/drawing/2014/main" id="{F96841FE-434A-4013-9830-EFC979DF0028}"/>
              </a:ext>
            </a:extLst>
          </p:cNvPr>
          <p:cNvPicPr>
            <a:picLocks noChangeAspect="1"/>
          </p:cNvPicPr>
          <p:nvPr/>
        </p:nvPicPr>
        <p:blipFill rotWithShape="1">
          <a:blip r:embed="rId3">
            <a:extLst>
              <a:ext uri="{28A0092B-C50C-407E-A947-70E740481C1C}">
                <a14:useLocalDpi xmlns:a14="http://schemas.microsoft.com/office/drawing/2010/main" val="0"/>
              </a:ext>
            </a:extLst>
          </a:blip>
          <a:srcRect l="7513" r="27316" b="95124"/>
          <a:stretch/>
        </p:blipFill>
        <p:spPr>
          <a:xfrm>
            <a:off x="-602764" y="6108410"/>
            <a:ext cx="9064856" cy="1017193"/>
          </a:xfrm>
          <a:prstGeom prst="rect">
            <a:avLst/>
          </a:prstGeom>
          <a:ln>
            <a:solidFill>
              <a:schemeClr val="bg1"/>
            </a:solidFill>
          </a:ln>
        </p:spPr>
      </p:pic>
      <p:pic>
        <p:nvPicPr>
          <p:cNvPr id="7" name="Picture 6">
            <a:extLst>
              <a:ext uri="{FF2B5EF4-FFF2-40B4-BE49-F238E27FC236}">
                <a16:creationId xmlns:a16="http://schemas.microsoft.com/office/drawing/2014/main" id="{5D780BB7-E336-4200-B402-37D1E27B7C2F}"/>
              </a:ext>
            </a:extLst>
          </p:cNvPr>
          <p:cNvPicPr>
            <a:picLocks noChangeAspect="1"/>
          </p:cNvPicPr>
          <p:nvPr/>
        </p:nvPicPr>
        <p:blipFill rotWithShape="1">
          <a:blip r:embed="rId3">
            <a:extLst>
              <a:ext uri="{28A0092B-C50C-407E-A947-70E740481C1C}">
                <a14:useLocalDpi xmlns:a14="http://schemas.microsoft.com/office/drawing/2010/main" val="0"/>
              </a:ext>
            </a:extLst>
          </a:blip>
          <a:srcRect l="2245" t="27216" r="11422" b="43037"/>
          <a:stretch/>
        </p:blipFill>
        <p:spPr>
          <a:xfrm flipH="1">
            <a:off x="-602764" y="1825771"/>
            <a:ext cx="6579083" cy="3400347"/>
          </a:xfrm>
          <a:prstGeom prst="rect">
            <a:avLst/>
          </a:prstGeom>
          <a:ln>
            <a:solidFill>
              <a:schemeClr val="bg1"/>
            </a:solidFill>
          </a:ln>
        </p:spPr>
      </p:pic>
      <p:sp>
        <p:nvSpPr>
          <p:cNvPr id="4" name="Rectangle 3">
            <a:extLst>
              <a:ext uri="{FF2B5EF4-FFF2-40B4-BE49-F238E27FC236}">
                <a16:creationId xmlns:a16="http://schemas.microsoft.com/office/drawing/2014/main" id="{B7196652-F2C7-4552-BA13-EAB691AD1611}"/>
              </a:ext>
            </a:extLst>
          </p:cNvPr>
          <p:cNvSpPr/>
          <p:nvPr/>
        </p:nvSpPr>
        <p:spPr>
          <a:xfrm>
            <a:off x="-900469" y="5098142"/>
            <a:ext cx="6923899" cy="2551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610185" y="4829784"/>
            <a:ext cx="13049835" cy="1276281"/>
          </a:xfrm>
          <a:prstGeom prst="rect">
            <a:avLst/>
          </a:pr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a:t>
            </a:r>
            <a:endParaRPr lang="fr-FR" sz="2800" b="1" cap="all" dirty="0">
              <a:solidFill>
                <a:srgbClr val="FAFCD7"/>
              </a:solidFill>
              <a:latin typeface="Alte Haas Grotesk" panose="02000503000000020004" pitchFamily="2" charset="0"/>
            </a:endParaRPr>
          </a:p>
        </p:txBody>
      </p:sp>
    </p:spTree>
    <p:extLst>
      <p:ext uri="{BB962C8B-B14F-4D97-AF65-F5344CB8AC3E}">
        <p14:creationId xmlns:p14="http://schemas.microsoft.com/office/powerpoint/2010/main" val="4025358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FCD981-CC03-41AC-8C55-44F5A7C71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et côté</a:t>
            </a:r>
            <a:r>
              <a:rPr lang="fr-FR" sz="2800" b="1" cap="all" dirty="0">
                <a:solidFill>
                  <a:srgbClr val="FAFCD7"/>
                </a:solidFill>
                <a:latin typeface="Alte Haas Grotesk" panose="02000503000000020004" pitchFamily="2" charset="0"/>
              </a:rPr>
              <a:t> dev maintenant…</a:t>
            </a:r>
          </a:p>
        </p:txBody>
      </p:sp>
    </p:spTree>
    <p:extLst>
      <p:ext uri="{BB962C8B-B14F-4D97-AF65-F5344CB8AC3E}">
        <p14:creationId xmlns:p14="http://schemas.microsoft.com/office/powerpoint/2010/main" val="1236732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548193"/>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6" name="Rectangle 15">
            <a:extLst>
              <a:ext uri="{FF2B5EF4-FFF2-40B4-BE49-F238E27FC236}">
                <a16:creationId xmlns:a16="http://schemas.microsoft.com/office/drawing/2014/main" id="{CC9E0288-77E7-4C76-A478-2119CD392D27}"/>
              </a:ext>
            </a:extLst>
          </p:cNvPr>
          <p:cNvSpPr/>
          <p:nvPr/>
        </p:nvSpPr>
        <p:spPr>
          <a:xfrm>
            <a:off x="0" y="42963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extBox 16">
            <a:extLst>
              <a:ext uri="{FF2B5EF4-FFF2-40B4-BE49-F238E27FC236}">
                <a16:creationId xmlns:a16="http://schemas.microsoft.com/office/drawing/2014/main" id="{12DE8B10-621C-4AA3-91D6-936DD8F18438}"/>
              </a:ext>
            </a:extLst>
          </p:cNvPr>
          <p:cNvSpPr txBox="1"/>
          <p:nvPr/>
        </p:nvSpPr>
        <p:spPr>
          <a:xfrm>
            <a:off x="498797" y="46919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De l’autre </a:t>
            </a:r>
            <a:r>
              <a:rPr lang="fr-FR" sz="2800" b="1" cap="all" dirty="0">
                <a:solidFill>
                  <a:srgbClr val="FAFCD7"/>
                </a:solidFill>
                <a:latin typeface="Alte Haas Grotesk" panose="02000503000000020004" pitchFamily="2" charset="0"/>
              </a:rPr>
              <a:t>côté</a:t>
            </a:r>
          </a:p>
        </p:txBody>
      </p:sp>
    </p:spTree>
    <p:extLst>
      <p:ext uri="{BB962C8B-B14F-4D97-AF65-F5344CB8AC3E}">
        <p14:creationId xmlns:p14="http://schemas.microsoft.com/office/powerpoint/2010/main" val="1395398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4B1FC2-D61C-40EF-A091-8D05C308A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1" y="-145405"/>
            <a:ext cx="12844462" cy="7225010"/>
          </a:xfrm>
          <a:prstGeom prst="rect">
            <a:avLst/>
          </a:prstGeom>
        </p:spPr>
      </p:pic>
      <p:sp>
        <p:nvSpPr>
          <p:cNvPr id="8" name="Rectangle 7">
            <a:extLst>
              <a:ext uri="{FF2B5EF4-FFF2-40B4-BE49-F238E27FC236}">
                <a16:creationId xmlns:a16="http://schemas.microsoft.com/office/drawing/2014/main" id="{37002CB4-75F2-4FE6-9474-723A64B23444}"/>
              </a:ext>
            </a:extLst>
          </p:cNvPr>
          <p:cNvSpPr/>
          <p:nvPr/>
        </p:nvSpPr>
        <p:spPr>
          <a:xfrm>
            <a:off x="0" y="4424292"/>
            <a:ext cx="12192000" cy="1276281"/>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0E3F39A8-5107-465E-A09C-8F62E5A6ADB3}"/>
              </a:ext>
            </a:extLst>
          </p:cNvPr>
          <p:cNvSpPr txBox="1"/>
          <p:nvPr/>
        </p:nvSpPr>
        <p:spPr>
          <a:xfrm>
            <a:off x="498796" y="4819872"/>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Cadrages Sans les dev? </a:t>
            </a:r>
            <a:r>
              <a:rPr lang="fr-FR" sz="2800" b="1" cap="all" dirty="0">
                <a:solidFill>
                  <a:srgbClr val="FAFCD7"/>
                </a:solidFill>
                <a:latin typeface="Alte Haas Grotesk" panose="02000503000000020004" pitchFamily="2" charset="0"/>
              </a:rPr>
              <a:t>tu finis avec…</a:t>
            </a:r>
          </a:p>
        </p:txBody>
      </p:sp>
    </p:spTree>
    <p:extLst>
      <p:ext uri="{BB962C8B-B14F-4D97-AF65-F5344CB8AC3E}">
        <p14:creationId xmlns:p14="http://schemas.microsoft.com/office/powerpoint/2010/main" val="2631701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7755B6-60E2-4449-8366-17C9BB6FB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37002CB4-75F2-4FE6-9474-723A64B23444}"/>
              </a:ext>
            </a:extLst>
          </p:cNvPr>
          <p:cNvSpPr/>
          <p:nvPr/>
        </p:nvSpPr>
        <p:spPr>
          <a:xfrm>
            <a:off x="0" y="4391634"/>
            <a:ext cx="12192000" cy="1276281"/>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0E3F39A8-5107-465E-A09C-8F62E5A6ADB3}"/>
              </a:ext>
            </a:extLst>
          </p:cNvPr>
          <p:cNvSpPr txBox="1"/>
          <p:nvPr/>
        </p:nvSpPr>
        <p:spPr>
          <a:xfrm>
            <a:off x="498796" y="478721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KPI: Nombre de </a:t>
            </a:r>
            <a:r>
              <a:rPr lang="fr-FR" sz="2800" b="1" cap="all" dirty="0" err="1">
                <a:solidFill>
                  <a:srgbClr val="FAFCD7"/>
                </a:solidFill>
                <a:latin typeface="Alte Haas Grotesk" panose="02000503000000020004" pitchFamily="2" charset="0"/>
              </a:rPr>
              <a:t>kamoulox</a:t>
            </a:r>
            <a:r>
              <a:rPr lang="fr-FR" sz="2800" b="1" cap="all" dirty="0">
                <a:solidFill>
                  <a:srgbClr val="FAFCD7"/>
                </a:solidFill>
                <a:latin typeface="Alte Haas Grotesk" panose="02000503000000020004" pitchFamily="2" charset="0"/>
              </a:rPr>
              <a:t> par heure</a:t>
            </a:r>
          </a:p>
        </p:txBody>
      </p:sp>
    </p:spTree>
    <p:extLst>
      <p:ext uri="{BB962C8B-B14F-4D97-AF65-F5344CB8AC3E}">
        <p14:creationId xmlns:p14="http://schemas.microsoft.com/office/powerpoint/2010/main" val="880917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ED9C69F-5A8E-4712-B84F-597E9291F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857" y="0"/>
            <a:ext cx="12495714" cy="6858000"/>
          </a:xfrm>
          <a:prstGeom prst="rect">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Box 10">
            <a:extLst>
              <a:ext uri="{FF2B5EF4-FFF2-40B4-BE49-F238E27FC236}">
                <a16:creationId xmlns:a16="http://schemas.microsoft.com/office/drawing/2014/main" id="{E715DAB7-FBAC-496B-8FEA-0C91ED53FCE8}"/>
              </a:ext>
            </a:extLst>
          </p:cNvPr>
          <p:cNvSpPr txBox="1"/>
          <p:nvPr/>
        </p:nvSpPr>
        <p:spPr>
          <a:xfrm>
            <a:off x="498796" y="5225364"/>
            <a:ext cx="7635553"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Une certaine </a:t>
            </a:r>
            <a:r>
              <a:rPr lang="fr-FR" sz="2800" b="1" cap="all" dirty="0">
                <a:solidFill>
                  <a:srgbClr val="FAFCD7"/>
                </a:solidFill>
                <a:latin typeface="Alte Haas Grotesk" panose="02000503000000020004" pitchFamily="2" charset="0"/>
              </a:rPr>
              <a:t>vision du monde…</a:t>
            </a:r>
          </a:p>
        </p:txBody>
      </p:sp>
    </p:spTree>
    <p:extLst>
      <p:ext uri="{BB962C8B-B14F-4D97-AF65-F5344CB8AC3E}">
        <p14:creationId xmlns:p14="http://schemas.microsoft.com/office/powerpoint/2010/main" val="2637771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A90E23-BBEE-4DE2-A505-BE48FA9E4A97}"/>
              </a:ext>
            </a:extLst>
          </p:cNvPr>
          <p:cNvPicPr>
            <a:picLocks noChangeAspect="1"/>
          </p:cNvPicPr>
          <p:nvPr/>
        </p:nvPicPr>
        <p:blipFill rotWithShape="1">
          <a:blip r:embed="rId3">
            <a:extLst>
              <a:ext uri="{28A0092B-C50C-407E-A947-70E740481C1C}">
                <a14:useLocalDpi xmlns:a14="http://schemas.microsoft.com/office/drawing/2010/main" val="0"/>
              </a:ext>
            </a:extLst>
          </a:blip>
          <a:srcRect t="10964" r="46710" b="13450"/>
          <a:stretch/>
        </p:blipFill>
        <p:spPr>
          <a:xfrm>
            <a:off x="0" y="751935"/>
            <a:ext cx="6497053" cy="5183644"/>
          </a:xfrm>
          <a:prstGeom prst="ellipse">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TextBox 10">
            <a:extLst>
              <a:ext uri="{FF2B5EF4-FFF2-40B4-BE49-F238E27FC236}">
                <a16:creationId xmlns:a16="http://schemas.microsoft.com/office/drawing/2014/main" id="{E715DAB7-FBAC-496B-8FEA-0C91ED53FCE8}"/>
              </a:ext>
            </a:extLst>
          </p:cNvPr>
          <p:cNvSpPr txBox="1"/>
          <p:nvPr/>
        </p:nvSpPr>
        <p:spPr>
          <a:xfrm>
            <a:off x="498796" y="5225364"/>
            <a:ext cx="7635553" cy="523220"/>
          </a:xfrm>
          <a:prstGeom prst="rect">
            <a:avLst/>
          </a:prstGeom>
          <a:noFill/>
        </p:spPr>
        <p:txBody>
          <a:bodyPr wrap="square" rtlCol="0" anchor="ctr">
            <a:spAutoFit/>
          </a:bodyPr>
          <a:lstStyle/>
          <a:p>
            <a:r>
              <a:rPr lang="fr-FR" sz="2800" b="1" cap="all" dirty="0" err="1">
                <a:solidFill>
                  <a:srgbClr val="F9D45F"/>
                </a:solidFill>
                <a:latin typeface="Alte Haas Grotesk" panose="02000503000000020004" pitchFamily="2" charset="0"/>
              </a:rPr>
              <a:t>Context</a:t>
            </a:r>
            <a:r>
              <a:rPr lang="fr-FR" sz="2800" b="1" cap="all" dirty="0">
                <a:solidFill>
                  <a:srgbClr val="F9D45F"/>
                </a:solidFill>
                <a:latin typeface="Alte Haas Grotesk" panose="02000503000000020004" pitchFamily="2" charset="0"/>
              </a:rPr>
              <a:t> </a:t>
            </a:r>
            <a:r>
              <a:rPr lang="fr-FR" sz="2800" b="1" cap="all" dirty="0" err="1">
                <a:solidFill>
                  <a:srgbClr val="FAFCD7"/>
                </a:solidFill>
                <a:latin typeface="Alte Haas Grotesk" panose="02000503000000020004" pitchFamily="2" charset="0"/>
              </a:rPr>
              <a:t>matters</a:t>
            </a:r>
            <a:endParaRPr lang="fr-FR" sz="2800" b="1" cap="all" dirty="0">
              <a:solidFill>
                <a:srgbClr val="FAFCD7"/>
              </a:solidFill>
              <a:latin typeface="Alte Haas Grotesk" panose="02000503000000020004" pitchFamily="2" charset="0"/>
            </a:endParaRPr>
          </a:p>
        </p:txBody>
      </p:sp>
    </p:spTree>
    <p:extLst>
      <p:ext uri="{BB962C8B-B14F-4D97-AF65-F5344CB8AC3E}">
        <p14:creationId xmlns:p14="http://schemas.microsoft.com/office/powerpoint/2010/main" val="3933456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A90E23-BBEE-4DE2-A505-BE48FA9E4A97}"/>
              </a:ext>
            </a:extLst>
          </p:cNvPr>
          <p:cNvPicPr>
            <a:picLocks noChangeAspect="1"/>
          </p:cNvPicPr>
          <p:nvPr/>
        </p:nvPicPr>
        <p:blipFill rotWithShape="1">
          <a:blip r:embed="rId3">
            <a:extLst>
              <a:ext uri="{28A0092B-C50C-407E-A947-70E740481C1C}">
                <a14:useLocalDpi xmlns:a14="http://schemas.microsoft.com/office/drawing/2010/main" val="0"/>
              </a:ext>
            </a:extLst>
          </a:blip>
          <a:srcRect t="10964" r="46710" b="13450"/>
          <a:stretch/>
        </p:blipFill>
        <p:spPr>
          <a:xfrm>
            <a:off x="0" y="751935"/>
            <a:ext cx="6497053" cy="5183644"/>
          </a:xfrm>
          <a:prstGeom prst="ellipse">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TextBox 10">
            <a:extLst>
              <a:ext uri="{FF2B5EF4-FFF2-40B4-BE49-F238E27FC236}">
                <a16:creationId xmlns:a16="http://schemas.microsoft.com/office/drawing/2014/main" id="{E715DAB7-FBAC-496B-8FEA-0C91ED53FCE8}"/>
              </a:ext>
            </a:extLst>
          </p:cNvPr>
          <p:cNvSpPr txBox="1"/>
          <p:nvPr/>
        </p:nvSpPr>
        <p:spPr>
          <a:xfrm>
            <a:off x="498796" y="5225364"/>
            <a:ext cx="9369104" cy="523220"/>
          </a:xfrm>
          <a:prstGeom prst="rect">
            <a:avLst/>
          </a:prstGeom>
          <a:noFill/>
        </p:spPr>
        <p:txBody>
          <a:bodyPr wrap="square" rtlCol="0" anchor="ctr">
            <a:spAutoFit/>
          </a:bodyPr>
          <a:lstStyle/>
          <a:p>
            <a:r>
              <a:rPr lang="fr-FR" sz="2800" b="1" cap="all" dirty="0" err="1">
                <a:solidFill>
                  <a:srgbClr val="F9D45F"/>
                </a:solidFill>
                <a:latin typeface="Alte Haas Grotesk" panose="02000503000000020004" pitchFamily="2" charset="0"/>
              </a:rPr>
              <a:t>Context</a:t>
            </a:r>
            <a:r>
              <a:rPr lang="fr-FR" sz="2800" b="1" cap="all" dirty="0">
                <a:solidFill>
                  <a:srgbClr val="F9D45F"/>
                </a:solidFill>
                <a:latin typeface="Alte Haas Grotesk" panose="02000503000000020004" pitchFamily="2" charset="0"/>
              </a:rPr>
              <a:t> </a:t>
            </a:r>
            <a:r>
              <a:rPr lang="fr-FR" sz="2800" b="1" cap="all" dirty="0" err="1">
                <a:solidFill>
                  <a:srgbClr val="F9D45F"/>
                </a:solidFill>
                <a:latin typeface="Alte Haas Grotesk" panose="02000503000000020004" pitchFamily="2" charset="0"/>
              </a:rPr>
              <a:t>is</a:t>
            </a:r>
            <a:r>
              <a:rPr lang="fr-FR" sz="2800" b="1" cap="all" dirty="0">
                <a:solidFill>
                  <a:srgbClr val="F9D45F"/>
                </a:solidFill>
                <a:latin typeface="Alte Haas Grotesk" panose="02000503000000020004" pitchFamily="2" charset="0"/>
              </a:rPr>
              <a:t> </a:t>
            </a:r>
            <a:r>
              <a:rPr lang="fr-FR" sz="2800" b="1" cap="all" dirty="0" err="1">
                <a:solidFill>
                  <a:srgbClr val="F9D45F"/>
                </a:solidFill>
                <a:latin typeface="Alte Haas Grotesk" panose="02000503000000020004" pitchFamily="2" charset="0"/>
              </a:rPr>
              <a:t>everything</a:t>
            </a:r>
            <a:r>
              <a:rPr lang="fr-FR" sz="2800" b="1" cap="all" dirty="0">
                <a:solidFill>
                  <a:srgbClr val="F9D45F"/>
                </a:solidFill>
                <a:latin typeface="Alte Haas Grotesk" panose="02000503000000020004" pitchFamily="2" charset="0"/>
              </a:rPr>
              <a:t> </a:t>
            </a:r>
            <a:r>
              <a:rPr lang="fr-FR" sz="2800" b="1" cap="all" dirty="0" err="1">
                <a:solidFill>
                  <a:srgbClr val="FAFCD7"/>
                </a:solidFill>
                <a:latin typeface="Alte Haas Grotesk" panose="02000503000000020004" pitchFamily="2" charset="0"/>
              </a:rPr>
              <a:t>with</a:t>
            </a:r>
            <a:r>
              <a:rPr lang="fr-FR" sz="2800" b="1" cap="all" dirty="0">
                <a:solidFill>
                  <a:srgbClr val="FAFCD7"/>
                </a:solidFill>
                <a:latin typeface="Alte Haas Grotesk" panose="02000503000000020004" pitchFamily="2" charset="0"/>
              </a:rPr>
              <a:t> software</a:t>
            </a:r>
          </a:p>
        </p:txBody>
      </p:sp>
    </p:spTree>
    <p:extLst>
      <p:ext uri="{BB962C8B-B14F-4D97-AF65-F5344CB8AC3E}">
        <p14:creationId xmlns:p14="http://schemas.microsoft.com/office/powerpoint/2010/main" val="2674397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B42E81-832E-4B98-A4A7-B563DD18A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TextBox 10">
            <a:extLst>
              <a:ext uri="{FF2B5EF4-FFF2-40B4-BE49-F238E27FC236}">
                <a16:creationId xmlns:a16="http://schemas.microsoft.com/office/drawing/2014/main" id="{E715DAB7-FBAC-496B-8FEA-0C91ED53FCE8}"/>
              </a:ext>
            </a:extLst>
          </p:cNvPr>
          <p:cNvSpPr txBox="1"/>
          <p:nvPr/>
        </p:nvSpPr>
        <p:spPr>
          <a:xfrm>
            <a:off x="498796" y="5225364"/>
            <a:ext cx="7635553"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 client </a:t>
            </a:r>
            <a:r>
              <a:rPr lang="fr-FR" sz="2800" b="1" cap="all" dirty="0">
                <a:solidFill>
                  <a:srgbClr val="FAFCD7"/>
                </a:solidFill>
                <a:latin typeface="Alte Haas Grotesk" panose="02000503000000020004" pitchFamily="2" charset="0"/>
              </a:rPr>
              <a:t>c’est…</a:t>
            </a:r>
          </a:p>
        </p:txBody>
      </p:sp>
    </p:spTree>
    <p:extLst>
      <p:ext uri="{BB962C8B-B14F-4D97-AF65-F5344CB8AC3E}">
        <p14:creationId xmlns:p14="http://schemas.microsoft.com/office/powerpoint/2010/main" val="1880340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325217"/>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EB205226-D515-4938-9CB9-1DA0B73929A9}"/>
              </a:ext>
            </a:extLst>
          </p:cNvPr>
          <p:cNvSpPr/>
          <p:nvPr/>
        </p:nvSpPr>
        <p:spPr>
          <a:xfrm>
            <a:off x="-82827" y="3514288"/>
            <a:ext cx="1227482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3675374"/>
            <a:ext cx="7917991" cy="954107"/>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De l’autre côté du miroir</a:t>
            </a:r>
            <a:br>
              <a:rPr lang="fr-FR" sz="2800" b="1" cap="all" dirty="0">
                <a:solidFill>
                  <a:srgbClr val="F9D45F"/>
                </a:solidFill>
                <a:latin typeface="Alte Haas Grotesk" panose="02000503000000020004" pitchFamily="2" charset="0"/>
              </a:rPr>
            </a:br>
            <a:r>
              <a:rPr lang="fr-FR" sz="2800" b="1" cap="all" dirty="0">
                <a:solidFill>
                  <a:srgbClr val="FAFCD7"/>
                </a:solidFill>
                <a:latin typeface="Alte Haas Grotesk" panose="02000503000000020004" pitchFamily="2" charset="0"/>
              </a:rPr>
              <a:t>La fabrique du software</a:t>
            </a:r>
          </a:p>
        </p:txBody>
      </p:sp>
      <p:grpSp>
        <p:nvGrpSpPr>
          <p:cNvPr id="20" name="Group 19">
            <a:extLst>
              <a:ext uri="{FF2B5EF4-FFF2-40B4-BE49-F238E27FC236}">
                <a16:creationId xmlns:a16="http://schemas.microsoft.com/office/drawing/2014/main" id="{26D6C650-2BF9-4552-94D4-CB672B3340E0}"/>
              </a:ext>
            </a:extLst>
          </p:cNvPr>
          <p:cNvGrpSpPr/>
          <p:nvPr/>
        </p:nvGrpSpPr>
        <p:grpSpPr>
          <a:xfrm>
            <a:off x="7711003" y="4084722"/>
            <a:ext cx="4215955" cy="544759"/>
            <a:chOff x="6997673" y="4782195"/>
            <a:chExt cx="4215955" cy="544759"/>
          </a:xfrm>
        </p:grpSpPr>
        <p:pic>
          <p:nvPicPr>
            <p:cNvPr id="15" name="Picture 14">
              <a:extLst>
                <a:ext uri="{FF2B5EF4-FFF2-40B4-BE49-F238E27FC236}">
                  <a16:creationId xmlns:a16="http://schemas.microsoft.com/office/drawing/2014/main" id="{9052F2CF-4C70-48F0-90B3-13B31AADFD8A}"/>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874057" y="4782195"/>
              <a:ext cx="1339571" cy="544759"/>
            </a:xfrm>
            <a:prstGeom prst="rect">
              <a:avLst/>
            </a:prstGeom>
          </p:spPr>
        </p:pic>
        <p:sp>
          <p:nvSpPr>
            <p:cNvPr id="18" name="TextBox 17">
              <a:extLst>
                <a:ext uri="{FF2B5EF4-FFF2-40B4-BE49-F238E27FC236}">
                  <a16:creationId xmlns:a16="http://schemas.microsoft.com/office/drawing/2014/main" id="{A6E91DBF-3E89-4D56-B673-F8A41EF8293E}"/>
                </a:ext>
              </a:extLst>
            </p:cNvPr>
            <p:cNvSpPr txBox="1"/>
            <p:nvPr/>
          </p:nvSpPr>
          <p:spPr>
            <a:xfrm>
              <a:off x="6997673" y="4897998"/>
              <a:ext cx="2842610" cy="369332"/>
            </a:xfrm>
            <a:prstGeom prst="rect">
              <a:avLst/>
            </a:prstGeom>
            <a:noFill/>
          </p:spPr>
          <p:txBody>
            <a:bodyPr wrap="square" rtlCol="0">
              <a:spAutoFit/>
            </a:bodyPr>
            <a:lstStyle/>
            <a:p>
              <a:pPr algn="r"/>
              <a:r>
                <a:rPr lang="fr-FR" b="1" cap="all" dirty="0">
                  <a:solidFill>
                    <a:srgbClr val="F9D45F"/>
                  </a:solidFill>
                  <a:latin typeface="Alte Haas Grotesk" panose="02000503000000020004" pitchFamily="2" charset="0"/>
                </a:rPr>
                <a:t>Thomas</a:t>
              </a:r>
              <a:r>
                <a:rPr lang="fr-FR" b="1" cap="all" dirty="0">
                  <a:solidFill>
                    <a:srgbClr val="FAFCD7"/>
                  </a:solidFill>
                  <a:latin typeface="Alte Haas Grotesk" panose="02000503000000020004" pitchFamily="2" charset="0"/>
                </a:rPr>
                <a:t>Pierrain</a:t>
              </a:r>
              <a:endParaRPr lang="fr-FR" b="1" cap="all" dirty="0">
                <a:solidFill>
                  <a:schemeClr val="bg1"/>
                </a:solidFill>
                <a:latin typeface="Alte Haas Grotesk" panose="02000503000000020004" pitchFamily="2" charset="0"/>
              </a:endParaRPr>
            </a:p>
          </p:txBody>
        </p:sp>
        <p:sp>
          <p:nvSpPr>
            <p:cNvPr id="19" name="TextBox 18">
              <a:extLst>
                <a:ext uri="{FF2B5EF4-FFF2-40B4-BE49-F238E27FC236}">
                  <a16:creationId xmlns:a16="http://schemas.microsoft.com/office/drawing/2014/main" id="{B246763C-3DD4-40B6-9120-018C1C534FB9}"/>
                </a:ext>
              </a:extLst>
            </p:cNvPr>
            <p:cNvSpPr txBox="1"/>
            <p:nvPr/>
          </p:nvSpPr>
          <p:spPr>
            <a:xfrm>
              <a:off x="9704584" y="4812077"/>
              <a:ext cx="360956" cy="461665"/>
            </a:xfrm>
            <a:prstGeom prst="rect">
              <a:avLst/>
            </a:prstGeom>
            <a:noFill/>
          </p:spPr>
          <p:txBody>
            <a:bodyPr wrap="square" rtlCol="0" anchor="ctr">
              <a:spAutoFit/>
            </a:bodyPr>
            <a:lstStyle/>
            <a:p>
              <a:pPr algn="ctr"/>
              <a:r>
                <a:rPr lang="fr-FR" sz="2400" b="1" cap="all" dirty="0">
                  <a:solidFill>
                    <a:schemeClr val="bg1"/>
                  </a:solidFill>
                  <a:latin typeface="Alte Haas Grotesk" panose="02000503000000020004" pitchFamily="2" charset="0"/>
                </a:rPr>
                <a:t>|</a:t>
              </a:r>
            </a:p>
          </p:txBody>
        </p:sp>
      </p:grpSp>
      <p:grpSp>
        <p:nvGrpSpPr>
          <p:cNvPr id="7" name="Group 6">
            <a:extLst>
              <a:ext uri="{FF2B5EF4-FFF2-40B4-BE49-F238E27FC236}">
                <a16:creationId xmlns:a16="http://schemas.microsoft.com/office/drawing/2014/main" id="{7308CD5E-02BA-41FE-9FAB-782F0584C3EF}"/>
              </a:ext>
            </a:extLst>
          </p:cNvPr>
          <p:cNvGrpSpPr/>
          <p:nvPr/>
        </p:nvGrpSpPr>
        <p:grpSpPr>
          <a:xfrm rot="21480000">
            <a:off x="10638531" y="5620836"/>
            <a:ext cx="1558609" cy="400925"/>
            <a:chOff x="7233019" y="6354705"/>
            <a:chExt cx="1967918" cy="506217"/>
          </a:xfrm>
        </p:grpSpPr>
        <p:sp>
          <p:nvSpPr>
            <p:cNvPr id="4" name="TextBox 3">
              <a:extLst>
                <a:ext uri="{FF2B5EF4-FFF2-40B4-BE49-F238E27FC236}">
                  <a16:creationId xmlns:a16="http://schemas.microsoft.com/office/drawing/2014/main" id="{52DD694B-A5BD-4816-832D-6A76613F66A8}"/>
                </a:ext>
              </a:extLst>
            </p:cNvPr>
            <p:cNvSpPr txBox="1"/>
            <p:nvPr/>
          </p:nvSpPr>
          <p:spPr>
            <a:xfrm>
              <a:off x="7611593" y="6366399"/>
              <a:ext cx="1589344" cy="427466"/>
            </a:xfrm>
            <a:prstGeom prst="rect">
              <a:avLst/>
            </a:prstGeom>
            <a:noFill/>
          </p:spPr>
          <p:txBody>
            <a:bodyPr wrap="square" rtlCol="0">
              <a:spAutoFit/>
            </a:bodyPr>
            <a:lstStyle/>
            <a:p>
              <a:r>
                <a:rPr lang="fr-FR" sz="1600" b="1" dirty="0">
                  <a:solidFill>
                    <a:srgbClr val="DCDCDC"/>
                  </a:solidFill>
                  <a:latin typeface="Alte Haas Grotesk" panose="02000503000000020004" pitchFamily="2" charset="0"/>
                </a:rPr>
                <a:t>@tpierrain</a:t>
              </a: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3019" y="6354705"/>
              <a:ext cx="506215" cy="506217"/>
            </a:xfrm>
            <a:prstGeom prst="rect">
              <a:avLst/>
            </a:prstGeom>
          </p:spPr>
        </p:pic>
      </p:grpSp>
    </p:spTree>
    <p:extLst>
      <p:ext uri="{BB962C8B-B14F-4D97-AF65-F5344CB8AC3E}">
        <p14:creationId xmlns:p14="http://schemas.microsoft.com/office/powerpoint/2010/main" val="3539180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B42E81-832E-4B98-A4A7-B563DD18A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7FAE9AFE-6F3F-4183-BB2B-195937B84E52}"/>
              </a:ext>
            </a:extLst>
          </p:cNvPr>
          <p:cNvSpPr/>
          <p:nvPr/>
        </p:nvSpPr>
        <p:spPr>
          <a:xfrm>
            <a:off x="-190500" y="-209550"/>
            <a:ext cx="12744450" cy="733425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 name="Group 4">
            <a:extLst>
              <a:ext uri="{FF2B5EF4-FFF2-40B4-BE49-F238E27FC236}">
                <a16:creationId xmlns:a16="http://schemas.microsoft.com/office/drawing/2014/main" id="{F6A9A423-620C-4CB0-A5EE-30D08FC5CFD0}"/>
              </a:ext>
            </a:extLst>
          </p:cNvPr>
          <p:cNvGrpSpPr/>
          <p:nvPr/>
        </p:nvGrpSpPr>
        <p:grpSpPr>
          <a:xfrm>
            <a:off x="-113728" y="133863"/>
            <a:ext cx="4752403" cy="2940718"/>
            <a:chOff x="-113728" y="133863"/>
            <a:chExt cx="4752403" cy="2940718"/>
          </a:xfrm>
        </p:grpSpPr>
        <p:sp>
          <p:nvSpPr>
            <p:cNvPr id="8" name="Oval 7">
              <a:extLst>
                <a:ext uri="{FF2B5EF4-FFF2-40B4-BE49-F238E27FC236}">
                  <a16:creationId xmlns:a16="http://schemas.microsoft.com/office/drawing/2014/main" id="{1AF89A4D-0999-40F2-9FBE-451C7C1473F4}"/>
                </a:ext>
              </a:extLst>
            </p:cNvPr>
            <p:cNvSpPr/>
            <p:nvPr/>
          </p:nvSpPr>
          <p:spPr>
            <a:xfrm>
              <a:off x="-113728" y="133863"/>
              <a:ext cx="4752403" cy="2940718"/>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extBox 1">
              <a:extLst>
                <a:ext uri="{FF2B5EF4-FFF2-40B4-BE49-F238E27FC236}">
                  <a16:creationId xmlns:a16="http://schemas.microsoft.com/office/drawing/2014/main" id="{5686DDFF-DDBC-4957-82D6-289A8AC4933D}"/>
                </a:ext>
              </a:extLst>
            </p:cNvPr>
            <p:cNvSpPr txBox="1"/>
            <p:nvPr/>
          </p:nvSpPr>
          <p:spPr>
            <a:xfrm>
              <a:off x="1414747" y="1554905"/>
              <a:ext cx="1924051" cy="923330"/>
            </a:xfrm>
            <a:prstGeom prst="rect">
              <a:avLst/>
            </a:prstGeom>
            <a:noFill/>
          </p:spPr>
          <p:txBody>
            <a:bodyPr wrap="square" rtlCol="0">
              <a:spAutoFit/>
            </a:bodyPr>
            <a:lstStyle/>
            <a:p>
              <a:pPr marL="285750" indent="-285750">
                <a:buFont typeface="Arial" panose="020B0604020202020204" pitchFamily="34" charset="0"/>
                <a:buChar char="•"/>
              </a:pPr>
              <a:r>
                <a:rPr lang="fr-FR" b="1" cap="all" dirty="0">
                  <a:solidFill>
                    <a:schemeClr val="bg1"/>
                  </a:solidFill>
                </a:rPr>
                <a:t>CSP </a:t>
              </a:r>
            </a:p>
            <a:p>
              <a:pPr marL="285750" indent="-285750">
                <a:buFont typeface="Arial" panose="020B0604020202020204" pitchFamily="34" charset="0"/>
                <a:buChar char="•"/>
              </a:pPr>
              <a:r>
                <a:rPr lang="fr-FR" b="1" cap="all" dirty="0">
                  <a:solidFill>
                    <a:schemeClr val="bg1"/>
                  </a:solidFill>
                </a:rPr>
                <a:t>centre d’</a:t>
              </a:r>
              <a:r>
                <a:rPr lang="fr-FR" b="1" cap="all" dirty="0" err="1">
                  <a:solidFill>
                    <a:schemeClr val="bg1"/>
                  </a:solidFill>
                </a:rPr>
                <a:t>intérets</a:t>
              </a:r>
              <a:endParaRPr lang="fr-FR" b="1" cap="all" dirty="0">
                <a:solidFill>
                  <a:schemeClr val="bg1"/>
                </a:solidFill>
              </a:endParaRPr>
            </a:p>
          </p:txBody>
        </p:sp>
        <p:sp>
          <p:nvSpPr>
            <p:cNvPr id="15" name="TextBox 14">
              <a:extLst>
                <a:ext uri="{FF2B5EF4-FFF2-40B4-BE49-F238E27FC236}">
                  <a16:creationId xmlns:a16="http://schemas.microsoft.com/office/drawing/2014/main" id="{C9DF8741-2C94-40F1-8781-AF3B4126C8B9}"/>
                </a:ext>
              </a:extLst>
            </p:cNvPr>
            <p:cNvSpPr txBox="1"/>
            <p:nvPr/>
          </p:nvSpPr>
          <p:spPr>
            <a:xfrm>
              <a:off x="704850" y="531680"/>
              <a:ext cx="3162299" cy="830997"/>
            </a:xfrm>
            <a:prstGeom prst="rect">
              <a:avLst/>
            </a:prstGeom>
            <a:noFill/>
          </p:spPr>
          <p:txBody>
            <a:bodyPr wrap="square" rtlCol="0" anchor="ctr">
              <a:spAutoFit/>
            </a:bodyPr>
            <a:lstStyle/>
            <a:p>
              <a:pPr algn="ctr"/>
              <a:r>
                <a:rPr lang="fr-FR" sz="2400" b="1" cap="all" dirty="0">
                  <a:solidFill>
                    <a:srgbClr val="F9D45F"/>
                  </a:solidFill>
                </a:rPr>
                <a:t>Contexte:</a:t>
              </a:r>
              <a:r>
                <a:rPr lang="fr-FR" sz="2400" b="1" cap="all" dirty="0">
                  <a:solidFill>
                    <a:schemeClr val="bg1"/>
                  </a:solidFill>
                </a:rPr>
                <a:t> CRM/vente</a:t>
              </a:r>
            </a:p>
          </p:txBody>
        </p:sp>
      </p:grpSp>
      <p:grpSp>
        <p:nvGrpSpPr>
          <p:cNvPr id="3" name="Group 2">
            <a:extLst>
              <a:ext uri="{FF2B5EF4-FFF2-40B4-BE49-F238E27FC236}">
                <a16:creationId xmlns:a16="http://schemas.microsoft.com/office/drawing/2014/main" id="{F7ABF73F-3E6B-46AA-A257-8ED5D0F9983B}"/>
              </a:ext>
            </a:extLst>
          </p:cNvPr>
          <p:cNvGrpSpPr/>
          <p:nvPr/>
        </p:nvGrpSpPr>
        <p:grpSpPr>
          <a:xfrm>
            <a:off x="4160325" y="2859454"/>
            <a:ext cx="3635840" cy="2168120"/>
            <a:chOff x="4160325" y="2859454"/>
            <a:chExt cx="3635840" cy="2168120"/>
          </a:xfrm>
        </p:grpSpPr>
        <p:sp>
          <p:nvSpPr>
            <p:cNvPr id="9" name="Oval 8">
              <a:extLst>
                <a:ext uri="{FF2B5EF4-FFF2-40B4-BE49-F238E27FC236}">
                  <a16:creationId xmlns:a16="http://schemas.microsoft.com/office/drawing/2014/main" id="{FD4FB3FF-F8A8-4727-BA34-C5F4519D7D45}"/>
                </a:ext>
              </a:extLst>
            </p:cNvPr>
            <p:cNvSpPr/>
            <p:nvPr/>
          </p:nvSpPr>
          <p:spPr>
            <a:xfrm>
              <a:off x="4160325" y="2859454"/>
              <a:ext cx="3635840" cy="2168120"/>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FFD6359D-8877-4DF9-AC41-8C8A302B0E6B}"/>
                </a:ext>
              </a:extLst>
            </p:cNvPr>
            <p:cNvSpPr txBox="1"/>
            <p:nvPr/>
          </p:nvSpPr>
          <p:spPr>
            <a:xfrm>
              <a:off x="4604222" y="4000369"/>
              <a:ext cx="2857500" cy="646331"/>
            </a:xfrm>
            <a:prstGeom prst="rect">
              <a:avLst/>
            </a:prstGeom>
            <a:noFill/>
          </p:spPr>
          <p:txBody>
            <a:bodyPr wrap="square" rtlCol="0">
              <a:spAutoFit/>
            </a:bodyPr>
            <a:lstStyle/>
            <a:p>
              <a:pPr marL="285750" indent="-285750">
                <a:buFont typeface="Arial" panose="020B0604020202020204" pitchFamily="34" charset="0"/>
                <a:buChar char="•"/>
              </a:pPr>
              <a:r>
                <a:rPr lang="fr-FR" b="1" cap="all" dirty="0">
                  <a:solidFill>
                    <a:schemeClr val="bg1"/>
                  </a:solidFill>
                </a:rPr>
                <a:t>Moyens  paiements</a:t>
              </a:r>
            </a:p>
            <a:p>
              <a:pPr marL="285750" indent="-285750">
                <a:buFont typeface="Arial" panose="020B0604020202020204" pitchFamily="34" charset="0"/>
                <a:buChar char="•"/>
              </a:pPr>
              <a:r>
                <a:rPr lang="fr-FR" b="1" cap="all" dirty="0">
                  <a:solidFill>
                    <a:schemeClr val="bg1"/>
                  </a:solidFill>
                </a:rPr>
                <a:t>Délais de paiements</a:t>
              </a:r>
            </a:p>
          </p:txBody>
        </p:sp>
        <p:sp>
          <p:nvSpPr>
            <p:cNvPr id="16" name="TextBox 15">
              <a:extLst>
                <a:ext uri="{FF2B5EF4-FFF2-40B4-BE49-F238E27FC236}">
                  <a16:creationId xmlns:a16="http://schemas.microsoft.com/office/drawing/2014/main" id="{FF14EA40-57D9-486A-ADE4-DC26B75D271A}"/>
                </a:ext>
              </a:extLst>
            </p:cNvPr>
            <p:cNvSpPr txBox="1"/>
            <p:nvPr/>
          </p:nvSpPr>
          <p:spPr>
            <a:xfrm>
              <a:off x="4385147" y="3293991"/>
              <a:ext cx="3162299" cy="461665"/>
            </a:xfrm>
            <a:prstGeom prst="rect">
              <a:avLst/>
            </a:prstGeom>
            <a:noFill/>
          </p:spPr>
          <p:txBody>
            <a:bodyPr wrap="square" rtlCol="0" anchor="ctr">
              <a:spAutoFit/>
            </a:bodyPr>
            <a:lstStyle/>
            <a:p>
              <a:pPr algn="ctr"/>
              <a:r>
                <a:rPr lang="fr-FR" sz="2400" b="1" cap="all" dirty="0">
                  <a:solidFill>
                    <a:srgbClr val="F9D45F"/>
                  </a:solidFill>
                </a:rPr>
                <a:t>Contexte:</a:t>
              </a:r>
              <a:r>
                <a:rPr lang="fr-FR" sz="2400" b="1" cap="all" dirty="0">
                  <a:solidFill>
                    <a:schemeClr val="bg1"/>
                  </a:solidFill>
                </a:rPr>
                <a:t> Compta</a:t>
              </a:r>
            </a:p>
          </p:txBody>
        </p:sp>
      </p:grpSp>
      <p:grpSp>
        <p:nvGrpSpPr>
          <p:cNvPr id="4" name="Group 3">
            <a:extLst>
              <a:ext uri="{FF2B5EF4-FFF2-40B4-BE49-F238E27FC236}">
                <a16:creationId xmlns:a16="http://schemas.microsoft.com/office/drawing/2014/main" id="{3B84005C-4EAF-481B-80F6-84E130C8E748}"/>
              </a:ext>
            </a:extLst>
          </p:cNvPr>
          <p:cNvGrpSpPr/>
          <p:nvPr/>
        </p:nvGrpSpPr>
        <p:grpSpPr>
          <a:xfrm>
            <a:off x="7553327" y="-1107176"/>
            <a:ext cx="8160269" cy="5404794"/>
            <a:chOff x="7553327" y="-1107176"/>
            <a:chExt cx="8160269" cy="5404794"/>
          </a:xfrm>
        </p:grpSpPr>
        <p:sp>
          <p:nvSpPr>
            <p:cNvPr id="12" name="Oval 11">
              <a:extLst>
                <a:ext uri="{FF2B5EF4-FFF2-40B4-BE49-F238E27FC236}">
                  <a16:creationId xmlns:a16="http://schemas.microsoft.com/office/drawing/2014/main" id="{E286C73C-6F80-4B9F-980C-F977792D4231}"/>
                </a:ext>
              </a:extLst>
            </p:cNvPr>
            <p:cNvSpPr/>
            <p:nvPr/>
          </p:nvSpPr>
          <p:spPr>
            <a:xfrm>
              <a:off x="7553327" y="-1107176"/>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a:extLst>
                <a:ext uri="{FF2B5EF4-FFF2-40B4-BE49-F238E27FC236}">
                  <a16:creationId xmlns:a16="http://schemas.microsoft.com/office/drawing/2014/main" id="{A549ED74-01E7-429E-BA21-6A45ADBB41F9}"/>
                </a:ext>
              </a:extLst>
            </p:cNvPr>
            <p:cNvSpPr txBox="1"/>
            <p:nvPr/>
          </p:nvSpPr>
          <p:spPr>
            <a:xfrm>
              <a:off x="9079940" y="1552515"/>
              <a:ext cx="2857500" cy="646331"/>
            </a:xfrm>
            <a:prstGeom prst="rect">
              <a:avLst/>
            </a:prstGeom>
            <a:noFill/>
          </p:spPr>
          <p:txBody>
            <a:bodyPr wrap="square" rtlCol="0">
              <a:spAutoFit/>
            </a:bodyPr>
            <a:lstStyle/>
            <a:p>
              <a:pPr marL="285750" indent="-285750">
                <a:buFont typeface="Arial" panose="020B0604020202020204" pitchFamily="34" charset="0"/>
                <a:buChar char="•"/>
              </a:pPr>
              <a:r>
                <a:rPr lang="fr-FR" b="1" cap="all" dirty="0">
                  <a:solidFill>
                    <a:schemeClr val="bg1"/>
                  </a:solidFill>
                </a:rPr>
                <a:t>Adresse</a:t>
              </a:r>
            </a:p>
            <a:p>
              <a:pPr marL="285750" indent="-285750">
                <a:buFont typeface="Arial" panose="020B0604020202020204" pitchFamily="34" charset="0"/>
                <a:buChar char="•"/>
              </a:pPr>
              <a:r>
                <a:rPr lang="fr-FR" b="1" cap="all" dirty="0">
                  <a:solidFill>
                    <a:schemeClr val="bg1"/>
                  </a:solidFill>
                </a:rPr>
                <a:t>Disponibilités</a:t>
              </a:r>
            </a:p>
          </p:txBody>
        </p:sp>
        <p:sp>
          <p:nvSpPr>
            <p:cNvPr id="17" name="TextBox 16">
              <a:extLst>
                <a:ext uri="{FF2B5EF4-FFF2-40B4-BE49-F238E27FC236}">
                  <a16:creationId xmlns:a16="http://schemas.microsoft.com/office/drawing/2014/main" id="{BECED526-914D-4295-ACA2-79334A64F4E3}"/>
                </a:ext>
              </a:extLst>
            </p:cNvPr>
            <p:cNvSpPr txBox="1"/>
            <p:nvPr/>
          </p:nvSpPr>
          <p:spPr>
            <a:xfrm>
              <a:off x="8448677" y="1004992"/>
              <a:ext cx="3162299" cy="461665"/>
            </a:xfrm>
            <a:prstGeom prst="rect">
              <a:avLst/>
            </a:prstGeom>
            <a:noFill/>
          </p:spPr>
          <p:txBody>
            <a:bodyPr wrap="square" rtlCol="0" anchor="ctr">
              <a:spAutoFit/>
            </a:bodyPr>
            <a:lstStyle/>
            <a:p>
              <a:pPr algn="ctr"/>
              <a:r>
                <a:rPr lang="fr-FR" sz="2400" b="1" cap="all" dirty="0">
                  <a:solidFill>
                    <a:srgbClr val="F9D45F"/>
                  </a:solidFill>
                </a:rPr>
                <a:t>Contexte:</a:t>
              </a:r>
              <a:r>
                <a:rPr lang="fr-FR" sz="2400" b="1" cap="all" dirty="0">
                  <a:solidFill>
                    <a:schemeClr val="bg1"/>
                  </a:solidFill>
                </a:rPr>
                <a:t> Livraison</a:t>
              </a:r>
            </a:p>
          </p:txBody>
        </p:sp>
      </p:gr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TextBox 10">
            <a:extLst>
              <a:ext uri="{FF2B5EF4-FFF2-40B4-BE49-F238E27FC236}">
                <a16:creationId xmlns:a16="http://schemas.microsoft.com/office/drawing/2014/main" id="{E715DAB7-FBAC-496B-8FEA-0C91ED53FCE8}"/>
              </a:ext>
            </a:extLst>
          </p:cNvPr>
          <p:cNvSpPr txBox="1"/>
          <p:nvPr/>
        </p:nvSpPr>
        <p:spPr>
          <a:xfrm>
            <a:off x="498796" y="5225364"/>
            <a:ext cx="7635553"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 client </a:t>
            </a:r>
            <a:r>
              <a:rPr lang="fr-FR" sz="2800" b="1" cap="all" dirty="0">
                <a:solidFill>
                  <a:srgbClr val="FAFCD7"/>
                </a:solidFill>
                <a:latin typeface="Alte Haas Grotesk" panose="02000503000000020004" pitchFamily="2" charset="0"/>
              </a:rPr>
              <a:t>c’est…</a:t>
            </a:r>
          </a:p>
        </p:txBody>
      </p:sp>
    </p:spTree>
    <p:extLst>
      <p:ext uri="{BB962C8B-B14F-4D97-AF65-F5344CB8AC3E}">
        <p14:creationId xmlns:p14="http://schemas.microsoft.com/office/powerpoint/2010/main" val="324935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4562C0-EA09-4CBF-B779-E331B58AA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917"/>
            <a:ext cx="13954897" cy="665608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Pourquoi </a:t>
            </a:r>
            <a:r>
              <a:rPr lang="fr-FR" sz="2800" b="1" cap="all" dirty="0">
                <a:solidFill>
                  <a:srgbClr val="FAFCD7"/>
                </a:solidFill>
                <a:latin typeface="Alte Haas Grotesk" panose="02000503000000020004" pitchFamily="2" charset="0"/>
              </a:rPr>
              <a:t>tant d’amour ?</a:t>
            </a:r>
          </a:p>
        </p:txBody>
      </p:sp>
    </p:spTree>
    <p:extLst>
      <p:ext uri="{BB962C8B-B14F-4D97-AF65-F5344CB8AC3E}">
        <p14:creationId xmlns:p14="http://schemas.microsoft.com/office/powerpoint/2010/main" val="3189857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677759-28C7-4E50-AEAA-7D676F236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527" y="0"/>
            <a:ext cx="14546263" cy="68453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1087405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Quand tout est </a:t>
            </a:r>
            <a:r>
              <a:rPr lang="fr-FR" sz="2800" b="1" cap="all" dirty="0" err="1">
                <a:solidFill>
                  <a:srgbClr val="F9D45F"/>
                </a:solidFill>
                <a:latin typeface="Alte Haas Grotesk" panose="02000503000000020004" pitchFamily="2" charset="0"/>
              </a:rPr>
              <a:t>intrument</a:t>
            </a:r>
            <a:r>
              <a:rPr lang="fr-FR" sz="2800" b="1" cap="all">
                <a:solidFill>
                  <a:srgbClr val="F9D45F"/>
                </a:solidFill>
                <a:latin typeface="Alte Haas Grotesk" panose="02000503000000020004" pitchFamily="2" charset="0"/>
              </a:rPr>
              <a:t>, </a:t>
            </a:r>
            <a:r>
              <a:rPr lang="fr-FR" sz="2800" b="1" cap="all">
                <a:solidFill>
                  <a:srgbClr val="FAFCD7"/>
                </a:solidFill>
                <a:latin typeface="Alte Haas Grotesk" panose="02000503000000020004" pitchFamily="2" charset="0"/>
              </a:rPr>
              <a:t>rien n’est instrument</a:t>
            </a:r>
            <a:endParaRPr lang="fr-FR" sz="2800" b="1" cap="all" dirty="0">
              <a:solidFill>
                <a:srgbClr val="FAFCD7"/>
              </a:solidFill>
              <a:latin typeface="Alte Haas Grotesk" panose="02000503000000020004" pitchFamily="2" charset="0"/>
            </a:endParaRPr>
          </a:p>
        </p:txBody>
      </p:sp>
    </p:spTree>
    <p:extLst>
      <p:ext uri="{BB962C8B-B14F-4D97-AF65-F5344CB8AC3E}">
        <p14:creationId xmlns:p14="http://schemas.microsoft.com/office/powerpoint/2010/main" val="2176513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2E03025-D8D3-4566-9B58-67EF6D1A7B78}"/>
              </a:ext>
            </a:extLst>
          </p:cNvPr>
          <p:cNvGrpSpPr/>
          <p:nvPr/>
        </p:nvGrpSpPr>
        <p:grpSpPr>
          <a:xfrm>
            <a:off x="0" y="0"/>
            <a:ext cx="12192000" cy="6858000"/>
            <a:chOff x="0" y="0"/>
            <a:chExt cx="12192000" cy="6858000"/>
          </a:xfrm>
        </p:grpSpPr>
        <p:grpSp>
          <p:nvGrpSpPr>
            <p:cNvPr id="16" name="Group 15">
              <a:extLst>
                <a:ext uri="{FF2B5EF4-FFF2-40B4-BE49-F238E27FC236}">
                  <a16:creationId xmlns:a16="http://schemas.microsoft.com/office/drawing/2014/main" id="{E109F8DB-DA08-4879-9FBF-03C0DC7A1449}"/>
                </a:ext>
              </a:extLst>
            </p:cNvPr>
            <p:cNvGrpSpPr/>
            <p:nvPr/>
          </p:nvGrpSpPr>
          <p:grpSpPr>
            <a:xfrm>
              <a:off x="0" y="0"/>
              <a:ext cx="12192000" cy="6858000"/>
              <a:chOff x="0" y="0"/>
              <a:chExt cx="12192000" cy="6858000"/>
            </a:xfrm>
          </p:grpSpPr>
          <p:pic>
            <p:nvPicPr>
              <p:cNvPr id="18" name="Picture 17">
                <a:extLst>
                  <a:ext uri="{FF2B5EF4-FFF2-40B4-BE49-F238E27FC236}">
                    <a16:creationId xmlns:a16="http://schemas.microsoft.com/office/drawing/2014/main" id="{16BBF1F8-9AE0-414D-A772-B88919746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Parallelogram 18">
                <a:extLst>
                  <a:ext uri="{FF2B5EF4-FFF2-40B4-BE49-F238E27FC236}">
                    <a16:creationId xmlns:a16="http://schemas.microsoft.com/office/drawing/2014/main" id="{D88BCEEC-9A41-4C5F-8992-D06D4FC7D785}"/>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Parallelogram 16">
              <a:extLst>
                <a:ext uri="{FF2B5EF4-FFF2-40B4-BE49-F238E27FC236}">
                  <a16:creationId xmlns:a16="http://schemas.microsoft.com/office/drawing/2014/main" id="{61AF118C-2B82-4AC9-B841-EA5358D17812}"/>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rgbClr val="FAFCD7">
              <a:alpha val="47000"/>
            </a:srgb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grpSp>
        <p:nvGrpSpPr>
          <p:cNvPr id="6" name="Group 5">
            <a:extLst>
              <a:ext uri="{FF2B5EF4-FFF2-40B4-BE49-F238E27FC236}">
                <a16:creationId xmlns:a16="http://schemas.microsoft.com/office/drawing/2014/main" id="{F06E6233-E8BE-4B18-AD82-123EDD9D29DB}"/>
              </a:ext>
            </a:extLst>
          </p:cNvPr>
          <p:cNvGrpSpPr/>
          <p:nvPr/>
        </p:nvGrpSpPr>
        <p:grpSpPr>
          <a:xfrm>
            <a:off x="8782050" y="1970304"/>
            <a:ext cx="3009921" cy="2078924"/>
            <a:chOff x="8782050" y="1970304"/>
            <a:chExt cx="3009921" cy="2078924"/>
          </a:xfrm>
        </p:grpSpPr>
        <p:sp>
          <p:nvSpPr>
            <p:cNvPr id="58" name="TextBox 57">
              <a:extLst>
                <a:ext uri="{FF2B5EF4-FFF2-40B4-BE49-F238E27FC236}">
                  <a16:creationId xmlns:a16="http://schemas.microsoft.com/office/drawing/2014/main" id="{09FBAEA8-FEF5-4DC9-BAC5-C6D5EA680EDB}"/>
                </a:ext>
              </a:extLst>
            </p:cNvPr>
            <p:cNvSpPr txBox="1"/>
            <p:nvPr/>
          </p:nvSpPr>
          <p:spPr>
            <a:xfrm>
              <a:off x="8953329" y="1970304"/>
              <a:ext cx="2667363" cy="707886"/>
            </a:xfrm>
            <a:prstGeom prst="rect">
              <a:avLst/>
            </a:prstGeom>
            <a:noFill/>
          </p:spPr>
          <p:txBody>
            <a:bodyPr wrap="square" rtlCol="0" anchor="ctr">
              <a:spAutoFit/>
            </a:bodyPr>
            <a:lstStyle/>
            <a:p>
              <a:pPr algn="ctr"/>
              <a:r>
                <a:rPr lang="fr-FR" sz="2000" b="1" cap="all" dirty="0">
                  <a:solidFill>
                    <a:schemeClr val="bg1"/>
                  </a:solidFill>
                </a:rPr>
                <a:t>Market instruments</a:t>
              </a:r>
            </a:p>
          </p:txBody>
        </p:sp>
        <p:sp>
          <p:nvSpPr>
            <p:cNvPr id="2" name="TextBox 1">
              <a:extLst>
                <a:ext uri="{FF2B5EF4-FFF2-40B4-BE49-F238E27FC236}">
                  <a16:creationId xmlns:a16="http://schemas.microsoft.com/office/drawing/2014/main" id="{CC234EA0-5187-4DDB-B6AC-2FC36AE6892F}"/>
                </a:ext>
              </a:extLst>
            </p:cNvPr>
            <p:cNvSpPr txBox="1"/>
            <p:nvPr/>
          </p:nvSpPr>
          <p:spPr>
            <a:xfrm>
              <a:off x="8782050" y="2772948"/>
              <a:ext cx="3009921" cy="1276280"/>
            </a:xfrm>
            <a:prstGeom prst="rect">
              <a:avLst/>
            </a:prstGeom>
            <a:noFill/>
          </p:spPr>
          <p:txBody>
            <a:bodyPr wrap="square" rtlCol="0" anchor="ctr">
              <a:normAutofit/>
            </a:bodyPr>
            <a:lstStyle/>
            <a:p>
              <a:pPr marL="285750" indent="-285750">
                <a:buFont typeface="Arial" panose="020B0604020202020204" pitchFamily="34" charset="0"/>
                <a:buChar char="•"/>
              </a:pPr>
              <a:r>
                <a:rPr lang="fr-FR" sz="1600" b="1" cap="all" dirty="0" err="1">
                  <a:solidFill>
                    <a:srgbClr val="F9D45F"/>
                  </a:solidFill>
                </a:rPr>
                <a:t>market</a:t>
              </a:r>
              <a:r>
                <a:rPr lang="fr-FR" sz="1600" b="1" cap="all" dirty="0">
                  <a:solidFill>
                    <a:srgbClr val="F9D45F"/>
                  </a:solidFill>
                </a:rPr>
                <a:t> instrument code</a:t>
              </a:r>
            </a:p>
            <a:p>
              <a:pPr marL="285750" indent="-285750">
                <a:buFont typeface="Arial" panose="020B0604020202020204" pitchFamily="34" charset="0"/>
                <a:buChar char="•"/>
              </a:pPr>
              <a:r>
                <a:rPr lang="fr-FR" sz="1600" cap="all" dirty="0" err="1">
                  <a:solidFill>
                    <a:schemeClr val="bg1"/>
                  </a:solidFill>
                </a:rPr>
                <a:t>Rounding</a:t>
              </a:r>
              <a:r>
                <a:rPr lang="fr-FR" sz="1600" cap="all" dirty="0">
                  <a:solidFill>
                    <a:schemeClr val="bg1"/>
                  </a:solidFill>
                </a:rPr>
                <a:t> </a:t>
              </a:r>
              <a:r>
                <a:rPr lang="fr-FR" sz="1600" cap="all" dirty="0" err="1">
                  <a:solidFill>
                    <a:schemeClr val="bg1"/>
                  </a:solidFill>
                </a:rPr>
                <a:t>rules</a:t>
              </a:r>
              <a:endParaRPr lang="fr-FR" sz="1600" cap="all" dirty="0">
                <a:solidFill>
                  <a:schemeClr val="bg1"/>
                </a:solidFill>
              </a:endParaRPr>
            </a:p>
            <a:p>
              <a:pPr marL="285750" indent="-285750">
                <a:buFont typeface="Arial" panose="020B0604020202020204" pitchFamily="34" charset="0"/>
                <a:buChar char="•"/>
              </a:pPr>
              <a:r>
                <a:rPr lang="fr-FR" sz="1600" cap="all" dirty="0">
                  <a:solidFill>
                    <a:schemeClr val="bg1"/>
                  </a:solidFill>
                </a:rPr>
                <a:t>Default &amp; Max </a:t>
              </a:r>
              <a:r>
                <a:rPr lang="fr-FR" sz="1600" cap="all" dirty="0" err="1">
                  <a:solidFill>
                    <a:schemeClr val="bg1"/>
                  </a:solidFill>
                </a:rPr>
                <a:t>quantities</a:t>
              </a:r>
              <a:r>
                <a:rPr lang="fr-FR" sz="1600" cap="all" dirty="0">
                  <a:solidFill>
                    <a:schemeClr val="bg1"/>
                  </a:solidFill>
                </a:rPr>
                <a:t> </a:t>
              </a:r>
            </a:p>
          </p:txBody>
        </p:sp>
      </p:grpSp>
      <p:grpSp>
        <p:nvGrpSpPr>
          <p:cNvPr id="5" name="Group 4">
            <a:extLst>
              <a:ext uri="{FF2B5EF4-FFF2-40B4-BE49-F238E27FC236}">
                <a16:creationId xmlns:a16="http://schemas.microsoft.com/office/drawing/2014/main" id="{334D48DC-9B01-4F4D-BC7E-14D52C9BE176}"/>
              </a:ext>
            </a:extLst>
          </p:cNvPr>
          <p:cNvGrpSpPr/>
          <p:nvPr/>
        </p:nvGrpSpPr>
        <p:grpSpPr>
          <a:xfrm>
            <a:off x="4791557" y="2072576"/>
            <a:ext cx="2667363" cy="2029483"/>
            <a:chOff x="4791557" y="2072576"/>
            <a:chExt cx="2667363" cy="2029483"/>
          </a:xfrm>
        </p:grpSpPr>
        <p:sp>
          <p:nvSpPr>
            <p:cNvPr id="57" name="TextBox 56">
              <a:extLst>
                <a:ext uri="{FF2B5EF4-FFF2-40B4-BE49-F238E27FC236}">
                  <a16:creationId xmlns:a16="http://schemas.microsoft.com/office/drawing/2014/main" id="{98FA6912-8FD7-491C-A464-B5F41F1342A5}"/>
                </a:ext>
              </a:extLst>
            </p:cNvPr>
            <p:cNvSpPr txBox="1"/>
            <p:nvPr/>
          </p:nvSpPr>
          <p:spPr>
            <a:xfrm>
              <a:off x="4791557" y="2072576"/>
              <a:ext cx="2667363" cy="707886"/>
            </a:xfrm>
            <a:prstGeom prst="rect">
              <a:avLst/>
            </a:prstGeom>
            <a:noFill/>
          </p:spPr>
          <p:txBody>
            <a:bodyPr wrap="square" rtlCol="0" anchor="ctr">
              <a:spAutoFit/>
            </a:bodyPr>
            <a:lstStyle/>
            <a:p>
              <a:pPr algn="ctr"/>
              <a:r>
                <a:rPr lang="fr-FR" sz="2000" b="1" cap="all" dirty="0">
                  <a:solidFill>
                    <a:schemeClr val="bg1"/>
                  </a:solidFill>
                </a:rPr>
                <a:t>Trading instruments</a:t>
              </a:r>
            </a:p>
          </p:txBody>
        </p:sp>
        <p:sp>
          <p:nvSpPr>
            <p:cNvPr id="13" name="TextBox 12">
              <a:extLst>
                <a:ext uri="{FF2B5EF4-FFF2-40B4-BE49-F238E27FC236}">
                  <a16:creationId xmlns:a16="http://schemas.microsoft.com/office/drawing/2014/main" id="{28598665-5A78-45C2-953C-756FE13BC4BB}"/>
                </a:ext>
              </a:extLst>
            </p:cNvPr>
            <p:cNvSpPr txBox="1"/>
            <p:nvPr/>
          </p:nvSpPr>
          <p:spPr>
            <a:xfrm>
              <a:off x="4917619" y="2720118"/>
              <a:ext cx="2415239" cy="1381941"/>
            </a:xfrm>
            <a:prstGeom prst="rect">
              <a:avLst/>
            </a:prstGeom>
            <a:noFill/>
          </p:spPr>
          <p:txBody>
            <a:bodyPr wrap="square" rtlCol="0" anchor="ctr">
              <a:normAutofit/>
            </a:bodyPr>
            <a:lstStyle/>
            <a:p>
              <a:pPr marL="285750" indent="-285750">
                <a:buFont typeface="Arial" panose="020B0604020202020204" pitchFamily="34" charset="0"/>
                <a:buChar char="•"/>
              </a:pPr>
              <a:r>
                <a:rPr lang="fr-FR" sz="1600" cap="all" dirty="0">
                  <a:solidFill>
                    <a:schemeClr val="bg1"/>
                  </a:solidFill>
                </a:rPr>
                <a:t>Isin code</a:t>
              </a:r>
            </a:p>
            <a:p>
              <a:pPr marL="285750" indent="-285750">
                <a:buFont typeface="Arial" panose="020B0604020202020204" pitchFamily="34" charset="0"/>
                <a:buChar char="•"/>
              </a:pPr>
              <a:r>
                <a:rPr lang="fr-FR" sz="1600" b="1" cap="all" dirty="0">
                  <a:solidFill>
                    <a:srgbClr val="F9D45F"/>
                  </a:solidFill>
                </a:rPr>
                <a:t>Roll date</a:t>
              </a:r>
            </a:p>
            <a:p>
              <a:pPr marL="285750" indent="-285750">
                <a:buFont typeface="Arial" panose="020B0604020202020204" pitchFamily="34" charset="0"/>
                <a:buChar char="•"/>
              </a:pPr>
              <a:r>
                <a:rPr lang="fr-FR" sz="1600" cap="all" dirty="0">
                  <a:solidFill>
                    <a:schemeClr val="bg1"/>
                  </a:solidFill>
                </a:rPr>
                <a:t>Pricing source</a:t>
              </a:r>
            </a:p>
            <a:p>
              <a:pPr marL="285750" indent="-285750">
                <a:buFont typeface="Arial" panose="020B0604020202020204" pitchFamily="34" charset="0"/>
                <a:buChar char="•"/>
              </a:pPr>
              <a:r>
                <a:rPr lang="fr-FR" sz="1600" b="1" cap="all" dirty="0">
                  <a:solidFill>
                    <a:srgbClr val="F9D45F"/>
                  </a:solidFill>
                </a:rPr>
                <a:t>Per-tier Spreads</a:t>
              </a:r>
            </a:p>
          </p:txBody>
        </p:sp>
      </p:grpSp>
      <p:grpSp>
        <p:nvGrpSpPr>
          <p:cNvPr id="4" name="Group 3">
            <a:extLst>
              <a:ext uri="{FF2B5EF4-FFF2-40B4-BE49-F238E27FC236}">
                <a16:creationId xmlns:a16="http://schemas.microsoft.com/office/drawing/2014/main" id="{119D1628-2C5D-401A-8F3E-7E431EDB5F6C}"/>
              </a:ext>
            </a:extLst>
          </p:cNvPr>
          <p:cNvGrpSpPr/>
          <p:nvPr/>
        </p:nvGrpSpPr>
        <p:grpSpPr>
          <a:xfrm>
            <a:off x="-86440" y="1904605"/>
            <a:ext cx="3252599" cy="2383697"/>
            <a:chOff x="-86440" y="1904605"/>
            <a:chExt cx="3252599" cy="2383697"/>
          </a:xfrm>
        </p:grpSpPr>
        <p:sp>
          <p:nvSpPr>
            <p:cNvPr id="23" name="TextBox 22">
              <a:extLst>
                <a:ext uri="{FF2B5EF4-FFF2-40B4-BE49-F238E27FC236}">
                  <a16:creationId xmlns:a16="http://schemas.microsoft.com/office/drawing/2014/main" id="{298BC38B-6A7B-4464-918D-C3AA5E8B565F}"/>
                </a:ext>
              </a:extLst>
            </p:cNvPr>
            <p:cNvSpPr txBox="1"/>
            <p:nvPr/>
          </p:nvSpPr>
          <p:spPr>
            <a:xfrm>
              <a:off x="-86440" y="1904605"/>
              <a:ext cx="2667363" cy="707886"/>
            </a:xfrm>
            <a:prstGeom prst="rect">
              <a:avLst/>
            </a:prstGeom>
            <a:noFill/>
          </p:spPr>
          <p:txBody>
            <a:bodyPr wrap="square" rtlCol="0" anchor="ctr">
              <a:spAutoFit/>
            </a:bodyPr>
            <a:lstStyle/>
            <a:p>
              <a:pPr algn="ctr"/>
              <a:r>
                <a:rPr lang="fr-FR" sz="2000" b="1" cap="all" dirty="0" err="1">
                  <a:solidFill>
                    <a:schemeClr val="bg1"/>
                  </a:solidFill>
                </a:rPr>
                <a:t>financial</a:t>
              </a:r>
              <a:r>
                <a:rPr lang="fr-FR" sz="2000" b="1" cap="all" dirty="0">
                  <a:solidFill>
                    <a:schemeClr val="bg1"/>
                  </a:solidFill>
                </a:rPr>
                <a:t> instruments</a:t>
              </a:r>
            </a:p>
          </p:txBody>
        </p:sp>
        <p:sp>
          <p:nvSpPr>
            <p:cNvPr id="14" name="TextBox 13">
              <a:extLst>
                <a:ext uri="{FF2B5EF4-FFF2-40B4-BE49-F238E27FC236}">
                  <a16:creationId xmlns:a16="http://schemas.microsoft.com/office/drawing/2014/main" id="{9C3899EE-A9BC-4D5E-9CC6-6F405F6B0D13}"/>
                </a:ext>
              </a:extLst>
            </p:cNvPr>
            <p:cNvSpPr txBox="1"/>
            <p:nvPr/>
          </p:nvSpPr>
          <p:spPr>
            <a:xfrm>
              <a:off x="498796" y="2533875"/>
              <a:ext cx="2667363" cy="1754427"/>
            </a:xfrm>
            <a:prstGeom prst="rect">
              <a:avLst/>
            </a:prstGeom>
            <a:noFill/>
          </p:spPr>
          <p:txBody>
            <a:bodyPr wrap="square" rtlCol="0" anchor="ctr">
              <a:normAutofit/>
            </a:bodyPr>
            <a:lstStyle/>
            <a:p>
              <a:pPr marL="285750" indent="-285750">
                <a:buFont typeface="Arial" panose="020B0604020202020204" pitchFamily="34" charset="0"/>
                <a:buChar char="•"/>
              </a:pPr>
              <a:r>
                <a:rPr lang="fr-FR" sz="1600" cap="all" dirty="0">
                  <a:solidFill>
                    <a:schemeClr val="bg1"/>
                  </a:solidFill>
                </a:rPr>
                <a:t>Isin code</a:t>
              </a:r>
            </a:p>
            <a:p>
              <a:pPr marL="285750" indent="-285750">
                <a:buFont typeface="Arial" panose="020B0604020202020204" pitchFamily="34" charset="0"/>
                <a:buChar char="•"/>
              </a:pPr>
              <a:r>
                <a:rPr lang="fr-FR" sz="1600" cap="all" dirty="0">
                  <a:solidFill>
                    <a:schemeClr val="bg1"/>
                  </a:solidFill>
                </a:rPr>
                <a:t>label</a:t>
              </a:r>
            </a:p>
            <a:p>
              <a:pPr marL="285750" indent="-285750">
                <a:buFont typeface="Arial" panose="020B0604020202020204" pitchFamily="34" charset="0"/>
                <a:buChar char="•"/>
              </a:pPr>
              <a:r>
                <a:rPr lang="fr-FR" sz="1600" b="1" cap="all" dirty="0">
                  <a:solidFill>
                    <a:srgbClr val="F9D45F"/>
                  </a:solidFill>
                </a:rPr>
                <a:t>Currency</a:t>
              </a:r>
            </a:p>
            <a:p>
              <a:pPr marL="285750" indent="-285750">
                <a:buFont typeface="Arial" panose="020B0604020202020204" pitchFamily="34" charset="0"/>
                <a:buChar char="•"/>
              </a:pPr>
              <a:r>
                <a:rPr lang="fr-FR" sz="1600" b="1" cap="all" dirty="0">
                  <a:solidFill>
                    <a:srgbClr val="F9D45F"/>
                  </a:solidFill>
                </a:rPr>
                <a:t>EXP date</a:t>
              </a:r>
            </a:p>
            <a:p>
              <a:pPr marL="285750" indent="-285750">
                <a:buFont typeface="Arial" panose="020B0604020202020204" pitchFamily="34" charset="0"/>
                <a:buChar char="•"/>
              </a:pPr>
              <a:r>
                <a:rPr lang="fr-FR" sz="1600" cap="all" dirty="0">
                  <a:solidFill>
                    <a:schemeClr val="bg1"/>
                  </a:solidFill>
                </a:rPr>
                <a:t>…</a:t>
              </a:r>
            </a:p>
          </p:txBody>
        </p:sp>
      </p:grpSp>
      <p:grpSp>
        <p:nvGrpSpPr>
          <p:cNvPr id="3" name="Group 2">
            <a:extLst>
              <a:ext uri="{FF2B5EF4-FFF2-40B4-BE49-F238E27FC236}">
                <a16:creationId xmlns:a16="http://schemas.microsoft.com/office/drawing/2014/main" id="{1ADB18A1-BF9F-4DEE-B8DB-B5D84CFDF3D5}"/>
              </a:ext>
            </a:extLst>
          </p:cNvPr>
          <p:cNvGrpSpPr/>
          <p:nvPr/>
        </p:nvGrpSpPr>
        <p:grpSpPr>
          <a:xfrm>
            <a:off x="5042071" y="900856"/>
            <a:ext cx="1962978" cy="979431"/>
            <a:chOff x="5042071" y="900856"/>
            <a:chExt cx="1962978" cy="979431"/>
          </a:xfrm>
        </p:grpSpPr>
        <p:pic>
          <p:nvPicPr>
            <p:cNvPr id="22" name="Picture 21">
              <a:extLst>
                <a:ext uri="{FF2B5EF4-FFF2-40B4-BE49-F238E27FC236}">
                  <a16:creationId xmlns:a16="http://schemas.microsoft.com/office/drawing/2014/main" id="{A14FB19B-56D6-47B8-A648-98F6027C6F80}"/>
                </a:ext>
              </a:extLst>
            </p:cNvPr>
            <p:cNvPicPr>
              <a:picLocks noChangeAspect="1"/>
            </p:cNvPicPr>
            <p:nvPr/>
          </p:nvPicPr>
          <p:blipFill>
            <a:blip r:embed="rId4"/>
            <a:stretch>
              <a:fillRect/>
            </a:stretch>
          </p:blipFill>
          <p:spPr>
            <a:xfrm flipH="1">
              <a:off x="5828792" y="900856"/>
              <a:ext cx="418173" cy="674808"/>
            </a:xfrm>
            <a:prstGeom prst="rect">
              <a:avLst/>
            </a:prstGeom>
            <a:ln>
              <a:noFill/>
            </a:ln>
          </p:spPr>
        </p:pic>
        <p:sp>
          <p:nvSpPr>
            <p:cNvPr id="24" name="TextBox 23">
              <a:extLst>
                <a:ext uri="{FF2B5EF4-FFF2-40B4-BE49-F238E27FC236}">
                  <a16:creationId xmlns:a16="http://schemas.microsoft.com/office/drawing/2014/main" id="{EB2EEF3E-CECB-4A4C-8AA7-F6027F81DE2C}"/>
                </a:ext>
              </a:extLst>
            </p:cNvPr>
            <p:cNvSpPr txBox="1"/>
            <p:nvPr/>
          </p:nvSpPr>
          <p:spPr>
            <a:xfrm>
              <a:off x="5042071" y="1541733"/>
              <a:ext cx="1962978" cy="338554"/>
            </a:xfrm>
            <a:prstGeom prst="rect">
              <a:avLst/>
            </a:prstGeom>
            <a:noFill/>
          </p:spPr>
          <p:txBody>
            <a:bodyPr wrap="square" rtlCol="0" anchor="ctr">
              <a:spAutoFit/>
            </a:bodyPr>
            <a:lstStyle/>
            <a:p>
              <a:pPr algn="ctr"/>
              <a:r>
                <a:rPr lang="fr-FR" sz="1600" b="1" cap="all" dirty="0">
                  <a:solidFill>
                    <a:srgbClr val="F9D45F"/>
                  </a:solidFill>
                </a:rPr>
                <a:t>Market maker</a:t>
              </a:r>
            </a:p>
          </p:txBody>
        </p:sp>
      </p:grpSp>
    </p:spTree>
    <p:extLst>
      <p:ext uri="{BB962C8B-B14F-4D97-AF65-F5344CB8AC3E}">
        <p14:creationId xmlns:p14="http://schemas.microsoft.com/office/powerpoint/2010/main" val="87366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38" grpId="0" animBg="1"/>
      <p:bldP spid="4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0A4F8A80-A906-47A9-8358-95C20A59122E}"/>
              </a:ext>
            </a:extLst>
          </p:cNvPr>
          <p:cNvGrpSpPr/>
          <p:nvPr/>
        </p:nvGrpSpPr>
        <p:grpSpPr>
          <a:xfrm>
            <a:off x="0" y="0"/>
            <a:ext cx="12192000" cy="6858000"/>
            <a:chOff x="0" y="0"/>
            <a:chExt cx="12192000" cy="6858000"/>
          </a:xfrm>
        </p:grpSpPr>
        <p:grpSp>
          <p:nvGrpSpPr>
            <p:cNvPr id="32" name="Group 31">
              <a:extLst>
                <a:ext uri="{FF2B5EF4-FFF2-40B4-BE49-F238E27FC236}">
                  <a16:creationId xmlns:a16="http://schemas.microsoft.com/office/drawing/2014/main" id="{2A8E5695-D595-4167-A076-109606F204D1}"/>
                </a:ext>
              </a:extLst>
            </p:cNvPr>
            <p:cNvGrpSpPr/>
            <p:nvPr/>
          </p:nvGrpSpPr>
          <p:grpSpPr>
            <a:xfrm>
              <a:off x="0" y="0"/>
              <a:ext cx="12192000" cy="6858000"/>
              <a:chOff x="0" y="0"/>
              <a:chExt cx="12192000" cy="6858000"/>
            </a:xfrm>
          </p:grpSpPr>
          <p:pic>
            <p:nvPicPr>
              <p:cNvPr id="34" name="Picture 33">
                <a:extLst>
                  <a:ext uri="{FF2B5EF4-FFF2-40B4-BE49-F238E27FC236}">
                    <a16:creationId xmlns:a16="http://schemas.microsoft.com/office/drawing/2014/main" id="{9765A477-6E97-4B41-AC5E-B1178FF20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 name="Parallelogram 34">
                <a:extLst>
                  <a:ext uri="{FF2B5EF4-FFF2-40B4-BE49-F238E27FC236}">
                    <a16:creationId xmlns:a16="http://schemas.microsoft.com/office/drawing/2014/main" id="{05B0C43E-518E-43B4-B785-3951A720CBDE}"/>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3" name="Parallelogram 32">
              <a:extLst>
                <a:ext uri="{FF2B5EF4-FFF2-40B4-BE49-F238E27FC236}">
                  <a16:creationId xmlns:a16="http://schemas.microsoft.com/office/drawing/2014/main" id="{7692411A-8745-4585-AD14-FF6FC242200B}"/>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2" idx="3"/>
            <a:endCxn id="59" idx="1"/>
          </p:cNvCxnSpPr>
          <p:nvPr/>
        </p:nvCxnSpPr>
        <p:spPr>
          <a:xfrm flipV="1">
            <a:off x="7121586" y="2205877"/>
            <a:ext cx="1951090" cy="948775"/>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2" idx="1"/>
            <a:endCxn id="64" idx="3"/>
          </p:cNvCxnSpPr>
          <p:nvPr/>
        </p:nvCxnSpPr>
        <p:spPr>
          <a:xfrm flipH="1" flipV="1">
            <a:off x="2418937" y="2334436"/>
            <a:ext cx="2550378" cy="820216"/>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969315" y="2847913"/>
            <a:ext cx="2152271" cy="613477"/>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accent1">
                    <a:lumMod val="50000"/>
                  </a:schemeClr>
                </a:solidFill>
              </a:rPr>
              <a:t>Euro-</a:t>
            </a:r>
            <a:r>
              <a:rPr lang="fr-FR" sz="1200" b="1" cap="all" dirty="0" err="1">
                <a:solidFill>
                  <a:schemeClr val="accent1">
                    <a:lumMod val="50000"/>
                  </a:schemeClr>
                </a:solidFill>
              </a:rPr>
              <a:t>Bobl</a:t>
            </a:r>
            <a:r>
              <a:rPr lang="fr-FR" sz="1200" b="1" cap="all" dirty="0">
                <a:solidFill>
                  <a:schemeClr val="accent1">
                    <a:lumMod val="50000"/>
                  </a:schemeClr>
                </a:solidFill>
              </a:rPr>
              <a:t> Futures </a:t>
            </a:r>
          </a:p>
          <a:p>
            <a:pPr algn="ctr"/>
            <a:r>
              <a:rPr lang="fr-FR" sz="1000" cap="all" dirty="0">
                <a:solidFill>
                  <a:schemeClr val="accent1">
                    <a:lumMod val="50000"/>
                  </a:schemeClr>
                </a:solidFill>
              </a:rPr>
              <a:t>ISIN code: DE0009652651</a:t>
            </a:r>
          </a:p>
          <a:p>
            <a:pPr algn="ctr"/>
            <a:r>
              <a:rPr lang="fr-FR" sz="1000" b="1" cap="all" dirty="0">
                <a:solidFill>
                  <a:srgbClr val="C00000"/>
                </a:solidFill>
              </a:rPr>
              <a:t>Spread</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grpSp>
        <p:nvGrpSpPr>
          <p:cNvPr id="28" name="Group 27">
            <a:extLst>
              <a:ext uri="{FF2B5EF4-FFF2-40B4-BE49-F238E27FC236}">
                <a16:creationId xmlns:a16="http://schemas.microsoft.com/office/drawing/2014/main" id="{A9B2F7A5-A2C0-4B9F-9875-49C06B9ADBDF}"/>
              </a:ext>
            </a:extLst>
          </p:cNvPr>
          <p:cNvGrpSpPr/>
          <p:nvPr/>
        </p:nvGrpSpPr>
        <p:grpSpPr>
          <a:xfrm>
            <a:off x="9072676" y="1895676"/>
            <a:ext cx="2772425" cy="620401"/>
            <a:chOff x="8921601" y="1443235"/>
            <a:chExt cx="2772425" cy="620401"/>
          </a:xfrm>
        </p:grpSpPr>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4">
              <a:extLst>
                <a:ext uri="{28A0092B-C50C-407E-A947-70E740481C1C}">
                  <a14:useLocalDpi xmlns:a14="http://schemas.microsoft.com/office/drawing/2010/main" val="0"/>
                </a:ext>
              </a:extLst>
            </a:blip>
            <a:srcRect t="22755" b="15913"/>
            <a:stretch/>
          </p:blipFill>
          <p:spPr>
            <a:xfrm>
              <a:off x="10730845" y="1541374"/>
              <a:ext cx="963181" cy="424123"/>
            </a:xfrm>
            <a:prstGeom prst="rect">
              <a:avLst/>
            </a:prstGeom>
            <a:ln>
              <a:solidFill>
                <a:schemeClr val="bg1"/>
              </a:solidFill>
            </a:ln>
          </p:spPr>
        </p:pic>
        <p:sp>
          <p:nvSpPr>
            <p:cNvPr id="59" name="Rectangle 58">
              <a:extLst>
                <a:ext uri="{FF2B5EF4-FFF2-40B4-BE49-F238E27FC236}">
                  <a16:creationId xmlns:a16="http://schemas.microsoft.com/office/drawing/2014/main" id="{B93E01CA-88C3-4D38-A539-DCF8739E7D90}"/>
                </a:ext>
              </a:extLst>
            </p:cNvPr>
            <p:cNvSpPr/>
            <p:nvPr/>
          </p:nvSpPr>
          <p:spPr>
            <a:xfrm>
              <a:off x="8921601" y="1443235"/>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 </a:t>
              </a:r>
              <a:r>
                <a:rPr lang="fr-FR" sz="900" b="1" cap="all" dirty="0">
                  <a:solidFill>
                    <a:srgbClr val="C00000"/>
                  </a:solidFill>
                </a:rPr>
                <a:t>NYSE-33651</a:t>
              </a:r>
              <a:br>
                <a:rPr lang="fr-FR" sz="900" b="1" cap="all" dirty="0">
                  <a:solidFill>
                    <a:srgbClr val="C00000"/>
                  </a:solidFill>
                </a:rPr>
              </a:br>
              <a:r>
                <a:rPr lang="fr-FR" sz="900" b="1" cap="all" dirty="0">
                  <a:solidFill>
                    <a:schemeClr val="bg1"/>
                  </a:solidFill>
                </a:rPr>
                <a:t>FGBMU1 (sept 21)</a:t>
              </a:r>
            </a:p>
          </p:txBody>
        </p:sp>
      </p:grpSp>
      <p:grpSp>
        <p:nvGrpSpPr>
          <p:cNvPr id="27" name="Group 26">
            <a:extLst>
              <a:ext uri="{FF2B5EF4-FFF2-40B4-BE49-F238E27FC236}">
                <a16:creationId xmlns:a16="http://schemas.microsoft.com/office/drawing/2014/main" id="{3EE2D8BD-2966-44A9-B05C-3450B40811B4}"/>
              </a:ext>
            </a:extLst>
          </p:cNvPr>
          <p:cNvGrpSpPr/>
          <p:nvPr/>
        </p:nvGrpSpPr>
        <p:grpSpPr>
          <a:xfrm>
            <a:off x="9066052" y="2856001"/>
            <a:ext cx="2777693" cy="620401"/>
            <a:chOff x="8914977" y="2446426"/>
            <a:chExt cx="2777693" cy="620401"/>
          </a:xfrm>
        </p:grpSpPr>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10729489" y="2549038"/>
              <a:ext cx="963181" cy="41517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3C16686-D9C2-4E51-BCDC-E949A553328A}"/>
                </a:ext>
              </a:extLst>
            </p:cNvPr>
            <p:cNvSpPr/>
            <p:nvPr/>
          </p:nvSpPr>
          <p:spPr>
            <a:xfrm>
              <a:off x="8914977" y="2446426"/>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NXT-8721</a:t>
              </a:r>
              <a:br>
                <a:rPr lang="fr-FR" sz="900" b="1" cap="all" dirty="0">
                  <a:solidFill>
                    <a:srgbClr val="C00000"/>
                  </a:solidFill>
                </a:rPr>
              </a:br>
              <a:r>
                <a:rPr lang="fr-FR" sz="900" b="1" cap="all" dirty="0">
                  <a:solidFill>
                    <a:schemeClr val="bg1"/>
                  </a:solidFill>
                </a:rPr>
                <a:t>FGBMU1 (sept 21)</a:t>
              </a:r>
              <a:endParaRPr lang="fr-FR" sz="900" cap="all" dirty="0">
                <a:solidFill>
                  <a:schemeClr val="bg1"/>
                </a:solidFill>
              </a:endParaRPr>
            </a:p>
          </p:txBody>
        </p:sp>
      </p:grpSp>
      <p:grpSp>
        <p:nvGrpSpPr>
          <p:cNvPr id="26" name="Group 25">
            <a:extLst>
              <a:ext uri="{FF2B5EF4-FFF2-40B4-BE49-F238E27FC236}">
                <a16:creationId xmlns:a16="http://schemas.microsoft.com/office/drawing/2014/main" id="{82622438-789C-47EE-BBD6-53203C65CD33}"/>
              </a:ext>
            </a:extLst>
          </p:cNvPr>
          <p:cNvGrpSpPr/>
          <p:nvPr/>
        </p:nvGrpSpPr>
        <p:grpSpPr>
          <a:xfrm>
            <a:off x="9091231" y="3779679"/>
            <a:ext cx="2792269" cy="620401"/>
            <a:chOff x="8940156" y="3370104"/>
            <a:chExt cx="2792269" cy="620401"/>
          </a:xfrm>
        </p:grpSpPr>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10762310" y="3488336"/>
              <a:ext cx="970115" cy="383937"/>
            </a:xfrm>
            <a:prstGeom prst="rect">
              <a:avLst/>
            </a:prstGeom>
            <a:ln>
              <a:solidFill>
                <a:schemeClr val="bg1"/>
              </a:solidFill>
            </a:ln>
          </p:spPr>
        </p:pic>
        <p:sp>
          <p:nvSpPr>
            <p:cNvPr id="61" name="Rectangle 60">
              <a:extLst>
                <a:ext uri="{FF2B5EF4-FFF2-40B4-BE49-F238E27FC236}">
                  <a16:creationId xmlns:a16="http://schemas.microsoft.com/office/drawing/2014/main" id="{32041945-9081-4BE0-9D06-E146F384D1AE}"/>
                </a:ext>
              </a:extLst>
            </p:cNvPr>
            <p:cNvSpPr/>
            <p:nvPr/>
          </p:nvSpPr>
          <p:spPr>
            <a:xfrm>
              <a:off x="8940156" y="3370104"/>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LDN-8721</a:t>
              </a:r>
              <a:endParaRPr lang="fr-FR" sz="900" cap="all" dirty="0">
                <a:solidFill>
                  <a:schemeClr val="bg1"/>
                </a:solidFill>
              </a:endParaRPr>
            </a:p>
            <a:p>
              <a:pPr algn="ctr"/>
              <a:r>
                <a:rPr lang="fr-FR" sz="900" b="1" cap="all" dirty="0">
                  <a:solidFill>
                    <a:schemeClr val="bg1"/>
                  </a:solidFill>
                </a:rPr>
                <a:t>FGBMU1 (sept 21)</a:t>
              </a:r>
            </a:p>
          </p:txBody>
        </p:sp>
      </p:grpSp>
      <p:sp>
        <p:nvSpPr>
          <p:cNvPr id="64" name="Rectangle 63">
            <a:extLst>
              <a:ext uri="{FF2B5EF4-FFF2-40B4-BE49-F238E27FC236}">
                <a16:creationId xmlns:a16="http://schemas.microsoft.com/office/drawing/2014/main" id="{220707E6-A1F4-4B5B-9B50-A3D27A7A5283}"/>
              </a:ext>
            </a:extLst>
          </p:cNvPr>
          <p:cNvSpPr/>
          <p:nvPr/>
        </p:nvSpPr>
        <p:spPr>
          <a:xfrm>
            <a:off x="266666" y="2027697"/>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U1 (sept 21)</a:t>
            </a:r>
          </a:p>
        </p:txBody>
      </p:sp>
      <p:sp>
        <p:nvSpPr>
          <p:cNvPr id="65" name="Rectangle 64">
            <a:extLst>
              <a:ext uri="{FF2B5EF4-FFF2-40B4-BE49-F238E27FC236}">
                <a16:creationId xmlns:a16="http://schemas.microsoft.com/office/drawing/2014/main" id="{A685BAC3-C7F4-4198-A8D2-39BE69DC98BD}"/>
              </a:ext>
            </a:extLst>
          </p:cNvPr>
          <p:cNvSpPr/>
          <p:nvPr/>
        </p:nvSpPr>
        <p:spPr>
          <a:xfrm>
            <a:off x="266666" y="2916982"/>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Z1 (</a:t>
            </a:r>
            <a:r>
              <a:rPr lang="fr-FR" sz="1100" b="1" cap="all" dirty="0" err="1">
                <a:solidFill>
                  <a:srgbClr val="C00000"/>
                </a:solidFill>
              </a:rPr>
              <a:t>Dec</a:t>
            </a:r>
            <a:r>
              <a:rPr lang="fr-FR" sz="1100" b="1" cap="all" dirty="0">
                <a:solidFill>
                  <a:srgbClr val="C00000"/>
                </a:solidFill>
              </a:rPr>
              <a:t> 21)</a:t>
            </a:r>
          </a:p>
        </p:txBody>
      </p:sp>
      <p:sp>
        <p:nvSpPr>
          <p:cNvPr id="66" name="Rectangle 65">
            <a:extLst>
              <a:ext uri="{FF2B5EF4-FFF2-40B4-BE49-F238E27FC236}">
                <a16:creationId xmlns:a16="http://schemas.microsoft.com/office/drawing/2014/main" id="{4190378C-E8CD-4D6F-87AB-9C76470235D3}"/>
              </a:ext>
            </a:extLst>
          </p:cNvPr>
          <p:cNvSpPr/>
          <p:nvPr/>
        </p:nvSpPr>
        <p:spPr>
          <a:xfrm>
            <a:off x="266666" y="3806266"/>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H2 (Mar 22)</a:t>
            </a:r>
          </a:p>
        </p:txBody>
      </p:sp>
      <p:cxnSp>
        <p:nvCxnSpPr>
          <p:cNvPr id="73" name="Straight Arrow Connector 72">
            <a:extLst>
              <a:ext uri="{FF2B5EF4-FFF2-40B4-BE49-F238E27FC236}">
                <a16:creationId xmlns:a16="http://schemas.microsoft.com/office/drawing/2014/main" id="{AEB77784-3490-463F-B45C-E3CC21D7B158}"/>
              </a:ext>
            </a:extLst>
          </p:cNvPr>
          <p:cNvCxnSpPr>
            <a:cxnSpLocks/>
            <a:stCxn id="2" idx="3"/>
            <a:endCxn id="60" idx="1"/>
          </p:cNvCxnSpPr>
          <p:nvPr/>
        </p:nvCxnSpPr>
        <p:spPr>
          <a:xfrm>
            <a:off x="7121586" y="3154652"/>
            <a:ext cx="1944466" cy="11550"/>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0DF499-CD38-4C1B-A9E5-95B5274ADE96}"/>
              </a:ext>
            </a:extLst>
          </p:cNvPr>
          <p:cNvCxnSpPr>
            <a:cxnSpLocks/>
            <a:stCxn id="2" idx="3"/>
            <a:endCxn id="61" idx="1"/>
          </p:cNvCxnSpPr>
          <p:nvPr/>
        </p:nvCxnSpPr>
        <p:spPr>
          <a:xfrm>
            <a:off x="7121586" y="3154652"/>
            <a:ext cx="1969645" cy="935228"/>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1169F4B-255C-43D5-B2DB-0F3F719F6B1D}"/>
              </a:ext>
            </a:extLst>
          </p:cNvPr>
          <p:cNvSpPr txBox="1"/>
          <p:nvPr/>
        </p:nvSpPr>
        <p:spPr>
          <a:xfrm>
            <a:off x="2856954" y="1825283"/>
            <a:ext cx="2213113" cy="369332"/>
          </a:xfrm>
          <a:prstGeom prst="rect">
            <a:avLst/>
          </a:prstGeom>
          <a:noFill/>
        </p:spPr>
        <p:txBody>
          <a:bodyPr wrap="square" rtlCol="0">
            <a:spAutoFit/>
          </a:bodyPr>
          <a:lstStyle/>
          <a:p>
            <a:r>
              <a:rPr lang="fr-FR" b="1" cap="all" dirty="0" err="1">
                <a:solidFill>
                  <a:srgbClr val="F9D45F"/>
                </a:solidFill>
              </a:rPr>
              <a:t>Before</a:t>
            </a:r>
            <a:r>
              <a:rPr lang="fr-FR" b="1" cap="all" dirty="0">
                <a:solidFill>
                  <a:srgbClr val="F9D45F"/>
                </a:solidFill>
              </a:rPr>
              <a:t> </a:t>
            </a:r>
            <a:r>
              <a:rPr lang="fr-FR" b="1" cap="all" dirty="0" err="1">
                <a:solidFill>
                  <a:srgbClr val="F9D45F"/>
                </a:solidFill>
              </a:rPr>
              <a:t>September</a:t>
            </a:r>
            <a:endParaRPr lang="fr-FR" b="1" cap="all" dirty="0">
              <a:solidFill>
                <a:srgbClr val="F9D45F"/>
              </a:solidFill>
            </a:endParaRPr>
          </a:p>
        </p:txBody>
      </p:sp>
      <p:pic>
        <p:nvPicPr>
          <p:cNvPr id="36" name="Picture 35">
            <a:extLst>
              <a:ext uri="{FF2B5EF4-FFF2-40B4-BE49-F238E27FC236}">
                <a16:creationId xmlns:a16="http://schemas.microsoft.com/office/drawing/2014/main" id="{302AC0D7-1ADB-49AC-9903-393084229492}"/>
              </a:ext>
            </a:extLst>
          </p:cNvPr>
          <p:cNvPicPr>
            <a:picLocks noChangeAspect="1"/>
          </p:cNvPicPr>
          <p:nvPr/>
        </p:nvPicPr>
        <p:blipFill>
          <a:blip r:embed="rId7"/>
          <a:stretch>
            <a:fillRect/>
          </a:stretch>
        </p:blipFill>
        <p:spPr>
          <a:xfrm flipH="1">
            <a:off x="5828792" y="900856"/>
            <a:ext cx="418173" cy="674808"/>
          </a:xfrm>
          <a:prstGeom prst="rect">
            <a:avLst/>
          </a:prstGeom>
          <a:ln>
            <a:noFill/>
          </a:ln>
        </p:spPr>
      </p:pic>
      <p:sp>
        <p:nvSpPr>
          <p:cNvPr id="3" name="TextBox 2">
            <a:extLst>
              <a:ext uri="{FF2B5EF4-FFF2-40B4-BE49-F238E27FC236}">
                <a16:creationId xmlns:a16="http://schemas.microsoft.com/office/drawing/2014/main" id="{7942F72C-111D-41C3-A9E1-008BE40747A4}"/>
              </a:ext>
            </a:extLst>
          </p:cNvPr>
          <p:cNvSpPr txBox="1"/>
          <p:nvPr/>
        </p:nvSpPr>
        <p:spPr>
          <a:xfrm>
            <a:off x="5042071" y="1541733"/>
            <a:ext cx="1962978" cy="338554"/>
          </a:xfrm>
          <a:prstGeom prst="rect">
            <a:avLst/>
          </a:prstGeom>
          <a:noFill/>
        </p:spPr>
        <p:txBody>
          <a:bodyPr wrap="square" rtlCol="0" anchor="ctr">
            <a:spAutoFit/>
          </a:bodyPr>
          <a:lstStyle/>
          <a:p>
            <a:pPr algn="ctr"/>
            <a:r>
              <a:rPr lang="fr-FR" sz="1600" b="1" cap="all" dirty="0">
                <a:solidFill>
                  <a:srgbClr val="F9D45F"/>
                </a:solidFill>
              </a:rPr>
              <a:t>Market maker</a:t>
            </a:r>
          </a:p>
        </p:txBody>
      </p:sp>
    </p:spTree>
    <p:extLst>
      <p:ext uri="{BB962C8B-B14F-4D97-AF65-F5344CB8AC3E}">
        <p14:creationId xmlns:p14="http://schemas.microsoft.com/office/powerpoint/2010/main" val="78453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A8CCB2C-873A-42BA-A9BE-7C1956422F97}"/>
              </a:ext>
            </a:extLst>
          </p:cNvPr>
          <p:cNvGrpSpPr/>
          <p:nvPr/>
        </p:nvGrpSpPr>
        <p:grpSpPr>
          <a:xfrm>
            <a:off x="0" y="0"/>
            <a:ext cx="12192000" cy="6858000"/>
            <a:chOff x="0" y="0"/>
            <a:chExt cx="12192000" cy="6858000"/>
          </a:xfrm>
        </p:grpSpPr>
        <p:grpSp>
          <p:nvGrpSpPr>
            <p:cNvPr id="32" name="Group 31">
              <a:extLst>
                <a:ext uri="{FF2B5EF4-FFF2-40B4-BE49-F238E27FC236}">
                  <a16:creationId xmlns:a16="http://schemas.microsoft.com/office/drawing/2014/main" id="{326FC692-7D0A-4796-AC74-B2B6D0DF4233}"/>
                </a:ext>
              </a:extLst>
            </p:cNvPr>
            <p:cNvGrpSpPr/>
            <p:nvPr/>
          </p:nvGrpSpPr>
          <p:grpSpPr>
            <a:xfrm>
              <a:off x="0" y="0"/>
              <a:ext cx="12192000" cy="6858000"/>
              <a:chOff x="0" y="0"/>
              <a:chExt cx="12192000" cy="6858000"/>
            </a:xfrm>
          </p:grpSpPr>
          <p:pic>
            <p:nvPicPr>
              <p:cNvPr id="34" name="Picture 33">
                <a:extLst>
                  <a:ext uri="{FF2B5EF4-FFF2-40B4-BE49-F238E27FC236}">
                    <a16:creationId xmlns:a16="http://schemas.microsoft.com/office/drawing/2014/main" id="{AB91E9C0-0780-469E-9885-C00A045BE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 name="Parallelogram 34">
                <a:extLst>
                  <a:ext uri="{FF2B5EF4-FFF2-40B4-BE49-F238E27FC236}">
                    <a16:creationId xmlns:a16="http://schemas.microsoft.com/office/drawing/2014/main" id="{A95F4628-71BB-4E20-8FAA-3CA90999183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3" name="Parallelogram 32">
              <a:extLst>
                <a:ext uri="{FF2B5EF4-FFF2-40B4-BE49-F238E27FC236}">
                  <a16:creationId xmlns:a16="http://schemas.microsoft.com/office/drawing/2014/main" id="{32ED1526-85F5-486F-9EAB-F9BB9D23563B}"/>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2" idx="3"/>
            <a:endCxn id="59" idx="1"/>
          </p:cNvCxnSpPr>
          <p:nvPr/>
        </p:nvCxnSpPr>
        <p:spPr>
          <a:xfrm flipV="1">
            <a:off x="7121586" y="2205877"/>
            <a:ext cx="1951090" cy="948775"/>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2" idx="1"/>
            <a:endCxn id="65" idx="3"/>
          </p:cNvCxnSpPr>
          <p:nvPr/>
        </p:nvCxnSpPr>
        <p:spPr>
          <a:xfrm flipH="1">
            <a:off x="2418937" y="3154652"/>
            <a:ext cx="2550378" cy="69069"/>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969315" y="2847913"/>
            <a:ext cx="2152271" cy="613477"/>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accent1">
                    <a:lumMod val="50000"/>
                  </a:schemeClr>
                </a:solidFill>
              </a:rPr>
              <a:t>Euro-</a:t>
            </a:r>
            <a:r>
              <a:rPr lang="fr-FR" sz="1200" b="1" cap="all" dirty="0" err="1">
                <a:solidFill>
                  <a:schemeClr val="accent1">
                    <a:lumMod val="50000"/>
                  </a:schemeClr>
                </a:solidFill>
              </a:rPr>
              <a:t>Bobl</a:t>
            </a:r>
            <a:r>
              <a:rPr lang="fr-FR" sz="1200" b="1" cap="all" dirty="0">
                <a:solidFill>
                  <a:schemeClr val="accent1">
                    <a:lumMod val="50000"/>
                  </a:schemeClr>
                </a:solidFill>
              </a:rPr>
              <a:t> Futures </a:t>
            </a:r>
          </a:p>
          <a:p>
            <a:pPr algn="ctr"/>
            <a:r>
              <a:rPr lang="fr-FR" sz="1000" cap="all" dirty="0">
                <a:solidFill>
                  <a:schemeClr val="accent1">
                    <a:lumMod val="50000"/>
                  </a:schemeClr>
                </a:solidFill>
              </a:rPr>
              <a:t>ISIN code: DE0009652651</a:t>
            </a:r>
          </a:p>
          <a:p>
            <a:pPr algn="ctr"/>
            <a:r>
              <a:rPr lang="fr-FR" sz="1000" b="1" cap="all" dirty="0">
                <a:solidFill>
                  <a:srgbClr val="C00000"/>
                </a:solidFill>
              </a:rPr>
              <a:t>Spread</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grpSp>
        <p:nvGrpSpPr>
          <p:cNvPr id="28" name="Group 27">
            <a:extLst>
              <a:ext uri="{FF2B5EF4-FFF2-40B4-BE49-F238E27FC236}">
                <a16:creationId xmlns:a16="http://schemas.microsoft.com/office/drawing/2014/main" id="{A9B2F7A5-A2C0-4B9F-9875-49C06B9ADBDF}"/>
              </a:ext>
            </a:extLst>
          </p:cNvPr>
          <p:cNvGrpSpPr/>
          <p:nvPr/>
        </p:nvGrpSpPr>
        <p:grpSpPr>
          <a:xfrm>
            <a:off x="9072676" y="1895676"/>
            <a:ext cx="2772425" cy="620401"/>
            <a:chOff x="8921601" y="1443235"/>
            <a:chExt cx="2772425" cy="620401"/>
          </a:xfrm>
        </p:grpSpPr>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4">
              <a:extLst>
                <a:ext uri="{28A0092B-C50C-407E-A947-70E740481C1C}">
                  <a14:useLocalDpi xmlns:a14="http://schemas.microsoft.com/office/drawing/2010/main" val="0"/>
                </a:ext>
              </a:extLst>
            </a:blip>
            <a:srcRect t="22755" b="15913"/>
            <a:stretch/>
          </p:blipFill>
          <p:spPr>
            <a:xfrm>
              <a:off x="10730845" y="1541374"/>
              <a:ext cx="963181" cy="424123"/>
            </a:xfrm>
            <a:prstGeom prst="rect">
              <a:avLst/>
            </a:prstGeom>
            <a:ln>
              <a:solidFill>
                <a:schemeClr val="bg1"/>
              </a:solidFill>
            </a:ln>
          </p:spPr>
        </p:pic>
        <p:sp>
          <p:nvSpPr>
            <p:cNvPr id="59" name="Rectangle 58">
              <a:extLst>
                <a:ext uri="{FF2B5EF4-FFF2-40B4-BE49-F238E27FC236}">
                  <a16:creationId xmlns:a16="http://schemas.microsoft.com/office/drawing/2014/main" id="{B93E01CA-88C3-4D38-A539-DCF8739E7D90}"/>
                </a:ext>
              </a:extLst>
            </p:cNvPr>
            <p:cNvSpPr/>
            <p:nvPr/>
          </p:nvSpPr>
          <p:spPr>
            <a:xfrm>
              <a:off x="8921601" y="1443235"/>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 </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NYSE-33699</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7" name="Group 26">
            <a:extLst>
              <a:ext uri="{FF2B5EF4-FFF2-40B4-BE49-F238E27FC236}">
                <a16:creationId xmlns:a16="http://schemas.microsoft.com/office/drawing/2014/main" id="{3EE2D8BD-2966-44A9-B05C-3450B40811B4}"/>
              </a:ext>
            </a:extLst>
          </p:cNvPr>
          <p:cNvGrpSpPr/>
          <p:nvPr/>
        </p:nvGrpSpPr>
        <p:grpSpPr>
          <a:xfrm>
            <a:off x="9066052" y="2856001"/>
            <a:ext cx="2777693" cy="620401"/>
            <a:chOff x="8914977" y="2446426"/>
            <a:chExt cx="2777693" cy="620401"/>
          </a:xfrm>
        </p:grpSpPr>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10729489" y="2549038"/>
              <a:ext cx="963181" cy="41517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3C16686-D9C2-4E51-BCDC-E949A553328A}"/>
                </a:ext>
              </a:extLst>
            </p:cNvPr>
            <p:cNvSpPr/>
            <p:nvPr/>
          </p:nvSpPr>
          <p:spPr>
            <a:xfrm>
              <a:off x="8914977" y="2446426"/>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 NXT-0023</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6" name="Group 25">
            <a:extLst>
              <a:ext uri="{FF2B5EF4-FFF2-40B4-BE49-F238E27FC236}">
                <a16:creationId xmlns:a16="http://schemas.microsoft.com/office/drawing/2014/main" id="{82622438-789C-47EE-BBD6-53203C65CD33}"/>
              </a:ext>
            </a:extLst>
          </p:cNvPr>
          <p:cNvGrpSpPr/>
          <p:nvPr/>
        </p:nvGrpSpPr>
        <p:grpSpPr>
          <a:xfrm>
            <a:off x="9091231" y="3779679"/>
            <a:ext cx="2792269" cy="620401"/>
            <a:chOff x="8940156" y="3370104"/>
            <a:chExt cx="2792269" cy="620401"/>
          </a:xfrm>
        </p:grpSpPr>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10762310" y="3488336"/>
              <a:ext cx="970115" cy="383937"/>
            </a:xfrm>
            <a:prstGeom prst="rect">
              <a:avLst/>
            </a:prstGeom>
            <a:ln>
              <a:solidFill>
                <a:schemeClr val="bg1"/>
              </a:solidFill>
            </a:ln>
          </p:spPr>
        </p:pic>
        <p:sp>
          <p:nvSpPr>
            <p:cNvPr id="61" name="Rectangle 60">
              <a:extLst>
                <a:ext uri="{FF2B5EF4-FFF2-40B4-BE49-F238E27FC236}">
                  <a16:creationId xmlns:a16="http://schemas.microsoft.com/office/drawing/2014/main" id="{32041945-9081-4BE0-9D06-E146F384D1AE}"/>
                </a:ext>
              </a:extLst>
            </p:cNvPr>
            <p:cNvSpPr/>
            <p:nvPr/>
          </p:nvSpPr>
          <p:spPr>
            <a:xfrm>
              <a:off x="8940156" y="3370104"/>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LDN-5565</a:t>
              </a:r>
              <a:endParaRPr lang="fr-FR" sz="900" cap="all" dirty="0">
                <a:solidFill>
                  <a:schemeClr val="bg1"/>
                </a:solidFill>
              </a:endParaRPr>
            </a:p>
            <a:p>
              <a:pPr algn="ct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sp>
        <p:nvSpPr>
          <p:cNvPr id="64" name="Rectangle 63">
            <a:extLst>
              <a:ext uri="{FF2B5EF4-FFF2-40B4-BE49-F238E27FC236}">
                <a16:creationId xmlns:a16="http://schemas.microsoft.com/office/drawing/2014/main" id="{220707E6-A1F4-4B5B-9B50-A3D27A7A5283}"/>
              </a:ext>
            </a:extLst>
          </p:cNvPr>
          <p:cNvSpPr/>
          <p:nvPr/>
        </p:nvSpPr>
        <p:spPr>
          <a:xfrm>
            <a:off x="266666" y="2027697"/>
            <a:ext cx="2152271" cy="613477"/>
          </a:xfrm>
          <a:prstGeom prst="rect">
            <a:avLst/>
          </a:prstGeom>
          <a:solidFill>
            <a:schemeClr val="bg1">
              <a:lumMod val="65000"/>
            </a:schemeClr>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DE00069652651</a:t>
            </a:r>
          </a:p>
          <a:p>
            <a:pPr algn="ctr"/>
            <a:r>
              <a:rPr lang="fr-FR" sz="1100" b="1" cap="all" dirty="0">
                <a:solidFill>
                  <a:srgbClr val="203864"/>
                </a:solidFill>
              </a:rPr>
              <a:t>FGBM</a:t>
            </a:r>
            <a:r>
              <a:rPr lang="fr-FR" sz="1100" b="1" cap="all" dirty="0">
                <a:solidFill>
                  <a:srgbClr val="C00000"/>
                </a:solidFill>
              </a:rPr>
              <a:t>U1 (sept 21)</a:t>
            </a:r>
          </a:p>
        </p:txBody>
      </p:sp>
      <p:sp>
        <p:nvSpPr>
          <p:cNvPr id="65" name="Rectangle 64">
            <a:extLst>
              <a:ext uri="{FF2B5EF4-FFF2-40B4-BE49-F238E27FC236}">
                <a16:creationId xmlns:a16="http://schemas.microsoft.com/office/drawing/2014/main" id="{A685BAC3-C7F4-4198-A8D2-39BE69DC98BD}"/>
              </a:ext>
            </a:extLst>
          </p:cNvPr>
          <p:cNvSpPr/>
          <p:nvPr/>
        </p:nvSpPr>
        <p:spPr>
          <a:xfrm>
            <a:off x="266666" y="2916982"/>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Z1 (</a:t>
            </a:r>
            <a:r>
              <a:rPr lang="fr-FR" sz="1100" b="1" cap="all" dirty="0" err="1">
                <a:solidFill>
                  <a:srgbClr val="C00000"/>
                </a:solidFill>
              </a:rPr>
              <a:t>Dec</a:t>
            </a:r>
            <a:r>
              <a:rPr lang="fr-FR" sz="1100" b="1" cap="all" dirty="0">
                <a:solidFill>
                  <a:srgbClr val="C00000"/>
                </a:solidFill>
              </a:rPr>
              <a:t> 21)</a:t>
            </a:r>
          </a:p>
        </p:txBody>
      </p:sp>
      <p:sp>
        <p:nvSpPr>
          <p:cNvPr id="66" name="Rectangle 65">
            <a:extLst>
              <a:ext uri="{FF2B5EF4-FFF2-40B4-BE49-F238E27FC236}">
                <a16:creationId xmlns:a16="http://schemas.microsoft.com/office/drawing/2014/main" id="{4190378C-E8CD-4D6F-87AB-9C76470235D3}"/>
              </a:ext>
            </a:extLst>
          </p:cNvPr>
          <p:cNvSpPr/>
          <p:nvPr/>
        </p:nvSpPr>
        <p:spPr>
          <a:xfrm>
            <a:off x="266666" y="3806266"/>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H2 (Mar 22)</a:t>
            </a:r>
          </a:p>
        </p:txBody>
      </p:sp>
      <p:cxnSp>
        <p:nvCxnSpPr>
          <p:cNvPr id="73" name="Straight Arrow Connector 72">
            <a:extLst>
              <a:ext uri="{FF2B5EF4-FFF2-40B4-BE49-F238E27FC236}">
                <a16:creationId xmlns:a16="http://schemas.microsoft.com/office/drawing/2014/main" id="{AEB77784-3490-463F-B45C-E3CC21D7B158}"/>
              </a:ext>
            </a:extLst>
          </p:cNvPr>
          <p:cNvCxnSpPr>
            <a:cxnSpLocks/>
            <a:stCxn id="2" idx="3"/>
            <a:endCxn id="60" idx="1"/>
          </p:cNvCxnSpPr>
          <p:nvPr/>
        </p:nvCxnSpPr>
        <p:spPr>
          <a:xfrm>
            <a:off x="7121586" y="3154652"/>
            <a:ext cx="1944466" cy="11550"/>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0DF499-CD38-4C1B-A9E5-95B5274ADE96}"/>
              </a:ext>
            </a:extLst>
          </p:cNvPr>
          <p:cNvCxnSpPr>
            <a:cxnSpLocks/>
            <a:stCxn id="2" idx="3"/>
            <a:endCxn id="61" idx="1"/>
          </p:cNvCxnSpPr>
          <p:nvPr/>
        </p:nvCxnSpPr>
        <p:spPr>
          <a:xfrm>
            <a:off x="7121586" y="3154652"/>
            <a:ext cx="1969645" cy="935228"/>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99BCB8-A857-4EBE-8884-9056E269857B}"/>
              </a:ext>
            </a:extLst>
          </p:cNvPr>
          <p:cNvSpPr txBox="1"/>
          <p:nvPr/>
        </p:nvSpPr>
        <p:spPr>
          <a:xfrm>
            <a:off x="2856954" y="2567406"/>
            <a:ext cx="2213113" cy="369332"/>
          </a:xfrm>
          <a:prstGeom prst="rect">
            <a:avLst/>
          </a:prstGeom>
          <a:noFill/>
        </p:spPr>
        <p:txBody>
          <a:bodyPr wrap="square" rtlCol="0">
            <a:spAutoFit/>
          </a:bodyPr>
          <a:lstStyle/>
          <a:p>
            <a:r>
              <a:rPr lang="fr-FR" b="1" cap="all" dirty="0" err="1">
                <a:solidFill>
                  <a:srgbClr val="F9D45F"/>
                </a:solidFill>
              </a:rPr>
              <a:t>After</a:t>
            </a:r>
            <a:r>
              <a:rPr lang="fr-FR" b="1" cap="all" dirty="0">
                <a:solidFill>
                  <a:srgbClr val="F9D45F"/>
                </a:solidFill>
              </a:rPr>
              <a:t> </a:t>
            </a:r>
            <a:r>
              <a:rPr lang="fr-FR" b="1" cap="all" dirty="0" err="1">
                <a:solidFill>
                  <a:srgbClr val="F9D45F"/>
                </a:solidFill>
              </a:rPr>
              <a:t>September</a:t>
            </a:r>
            <a:endParaRPr lang="fr-FR" b="1" cap="all" dirty="0">
              <a:solidFill>
                <a:srgbClr val="F9D45F"/>
              </a:solidFill>
            </a:endParaRPr>
          </a:p>
        </p:txBody>
      </p:sp>
    </p:spTree>
    <p:extLst>
      <p:ext uri="{BB962C8B-B14F-4D97-AF65-F5344CB8AC3E}">
        <p14:creationId xmlns:p14="http://schemas.microsoft.com/office/powerpoint/2010/main" val="113283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A8CCB2C-873A-42BA-A9BE-7C1956422F97}"/>
              </a:ext>
            </a:extLst>
          </p:cNvPr>
          <p:cNvGrpSpPr/>
          <p:nvPr/>
        </p:nvGrpSpPr>
        <p:grpSpPr>
          <a:xfrm>
            <a:off x="0" y="0"/>
            <a:ext cx="12192000" cy="6858000"/>
            <a:chOff x="0" y="0"/>
            <a:chExt cx="12192000" cy="6858000"/>
          </a:xfrm>
        </p:grpSpPr>
        <p:grpSp>
          <p:nvGrpSpPr>
            <p:cNvPr id="32" name="Group 31">
              <a:extLst>
                <a:ext uri="{FF2B5EF4-FFF2-40B4-BE49-F238E27FC236}">
                  <a16:creationId xmlns:a16="http://schemas.microsoft.com/office/drawing/2014/main" id="{326FC692-7D0A-4796-AC74-B2B6D0DF4233}"/>
                </a:ext>
              </a:extLst>
            </p:cNvPr>
            <p:cNvGrpSpPr/>
            <p:nvPr/>
          </p:nvGrpSpPr>
          <p:grpSpPr>
            <a:xfrm>
              <a:off x="0" y="0"/>
              <a:ext cx="12192000" cy="6858000"/>
              <a:chOff x="0" y="0"/>
              <a:chExt cx="12192000" cy="6858000"/>
            </a:xfrm>
          </p:grpSpPr>
          <p:pic>
            <p:nvPicPr>
              <p:cNvPr id="34" name="Picture 33">
                <a:extLst>
                  <a:ext uri="{FF2B5EF4-FFF2-40B4-BE49-F238E27FC236}">
                    <a16:creationId xmlns:a16="http://schemas.microsoft.com/office/drawing/2014/main" id="{AB91E9C0-0780-469E-9885-C00A045BE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 name="Parallelogram 34">
                <a:extLst>
                  <a:ext uri="{FF2B5EF4-FFF2-40B4-BE49-F238E27FC236}">
                    <a16:creationId xmlns:a16="http://schemas.microsoft.com/office/drawing/2014/main" id="{A95F4628-71BB-4E20-8FAA-3CA90999183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3" name="Parallelogram 32">
              <a:extLst>
                <a:ext uri="{FF2B5EF4-FFF2-40B4-BE49-F238E27FC236}">
                  <a16:creationId xmlns:a16="http://schemas.microsoft.com/office/drawing/2014/main" id="{32ED1526-85F5-486F-9EAB-F9BB9D23563B}"/>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err="1">
                <a:solidFill>
                  <a:srgbClr val="F9D45F"/>
                </a:solidFill>
                <a:latin typeface="Alte Haas Grotesk" panose="02000503000000020004" pitchFamily="2" charset="0"/>
              </a:rPr>
              <a:t>Context</a:t>
            </a:r>
            <a:r>
              <a:rPr lang="fr-FR" sz="2800" b="1" cap="all" dirty="0">
                <a:solidFill>
                  <a:srgbClr val="F9D45F"/>
                </a:solidFill>
                <a:latin typeface="Alte Haas Grotesk" panose="02000503000000020004" pitchFamily="2" charset="0"/>
              </a:rPr>
              <a:t> </a:t>
            </a:r>
            <a:r>
              <a:rPr lang="fr-FR" sz="2800" b="1" cap="all" dirty="0">
                <a:solidFill>
                  <a:srgbClr val="FAFCD7"/>
                </a:solidFill>
                <a:latin typeface="Alte Haas Grotesk" panose="02000503000000020004" pitchFamily="2" charset="0"/>
              </a:rPr>
              <a:t>Blind</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2" idx="3"/>
            <a:endCxn id="59" idx="1"/>
          </p:cNvCxnSpPr>
          <p:nvPr/>
        </p:nvCxnSpPr>
        <p:spPr>
          <a:xfrm flipV="1">
            <a:off x="7121586" y="2205877"/>
            <a:ext cx="1951090" cy="948775"/>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2" idx="1"/>
            <a:endCxn id="65" idx="3"/>
          </p:cNvCxnSpPr>
          <p:nvPr/>
        </p:nvCxnSpPr>
        <p:spPr>
          <a:xfrm flipH="1">
            <a:off x="2418937" y="3154652"/>
            <a:ext cx="2550378" cy="69069"/>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969315" y="2847913"/>
            <a:ext cx="2152271" cy="613477"/>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accent1">
                    <a:lumMod val="50000"/>
                  </a:schemeClr>
                </a:solidFill>
              </a:rPr>
              <a:t>Euro-</a:t>
            </a:r>
            <a:r>
              <a:rPr lang="fr-FR" sz="1200" b="1" cap="all" dirty="0" err="1">
                <a:solidFill>
                  <a:schemeClr val="accent1">
                    <a:lumMod val="50000"/>
                  </a:schemeClr>
                </a:solidFill>
              </a:rPr>
              <a:t>Bobl</a:t>
            </a:r>
            <a:r>
              <a:rPr lang="fr-FR" sz="1200" b="1" cap="all" dirty="0">
                <a:solidFill>
                  <a:schemeClr val="accent1">
                    <a:lumMod val="50000"/>
                  </a:schemeClr>
                </a:solidFill>
              </a:rPr>
              <a:t> Futures </a:t>
            </a:r>
          </a:p>
          <a:p>
            <a:pPr algn="ctr"/>
            <a:r>
              <a:rPr lang="fr-FR" sz="1000" cap="all" dirty="0">
                <a:solidFill>
                  <a:schemeClr val="accent1">
                    <a:lumMod val="50000"/>
                  </a:schemeClr>
                </a:solidFill>
              </a:rPr>
              <a:t>ISIN code: DE0009652651</a:t>
            </a:r>
          </a:p>
          <a:p>
            <a:pPr algn="ctr"/>
            <a:r>
              <a:rPr lang="fr-FR" sz="1000" b="1" cap="all" dirty="0">
                <a:solidFill>
                  <a:srgbClr val="C00000"/>
                </a:solidFill>
              </a:rPr>
              <a:t>Spread</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grpSp>
        <p:nvGrpSpPr>
          <p:cNvPr id="28" name="Group 27">
            <a:extLst>
              <a:ext uri="{FF2B5EF4-FFF2-40B4-BE49-F238E27FC236}">
                <a16:creationId xmlns:a16="http://schemas.microsoft.com/office/drawing/2014/main" id="{A9B2F7A5-A2C0-4B9F-9875-49C06B9ADBDF}"/>
              </a:ext>
            </a:extLst>
          </p:cNvPr>
          <p:cNvGrpSpPr/>
          <p:nvPr/>
        </p:nvGrpSpPr>
        <p:grpSpPr>
          <a:xfrm>
            <a:off x="9072676" y="1895676"/>
            <a:ext cx="2772425" cy="620401"/>
            <a:chOff x="8921601" y="1443235"/>
            <a:chExt cx="2772425" cy="620401"/>
          </a:xfrm>
        </p:grpSpPr>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4">
              <a:extLst>
                <a:ext uri="{28A0092B-C50C-407E-A947-70E740481C1C}">
                  <a14:useLocalDpi xmlns:a14="http://schemas.microsoft.com/office/drawing/2010/main" val="0"/>
                </a:ext>
              </a:extLst>
            </a:blip>
            <a:srcRect t="22755" b="15913"/>
            <a:stretch/>
          </p:blipFill>
          <p:spPr>
            <a:xfrm>
              <a:off x="10730845" y="1541374"/>
              <a:ext cx="963181" cy="424123"/>
            </a:xfrm>
            <a:prstGeom prst="rect">
              <a:avLst/>
            </a:prstGeom>
            <a:ln>
              <a:solidFill>
                <a:schemeClr val="bg1"/>
              </a:solidFill>
            </a:ln>
          </p:spPr>
        </p:pic>
        <p:sp>
          <p:nvSpPr>
            <p:cNvPr id="59" name="Rectangle 58">
              <a:extLst>
                <a:ext uri="{FF2B5EF4-FFF2-40B4-BE49-F238E27FC236}">
                  <a16:creationId xmlns:a16="http://schemas.microsoft.com/office/drawing/2014/main" id="{B93E01CA-88C3-4D38-A539-DCF8739E7D90}"/>
                </a:ext>
              </a:extLst>
            </p:cNvPr>
            <p:cNvSpPr/>
            <p:nvPr/>
          </p:nvSpPr>
          <p:spPr>
            <a:xfrm>
              <a:off x="8921601" y="1443235"/>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 </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NYSE-33699</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7" name="Group 26">
            <a:extLst>
              <a:ext uri="{FF2B5EF4-FFF2-40B4-BE49-F238E27FC236}">
                <a16:creationId xmlns:a16="http://schemas.microsoft.com/office/drawing/2014/main" id="{3EE2D8BD-2966-44A9-B05C-3450B40811B4}"/>
              </a:ext>
            </a:extLst>
          </p:cNvPr>
          <p:cNvGrpSpPr/>
          <p:nvPr/>
        </p:nvGrpSpPr>
        <p:grpSpPr>
          <a:xfrm>
            <a:off x="9066052" y="2856001"/>
            <a:ext cx="2777693" cy="620401"/>
            <a:chOff x="8914977" y="2446426"/>
            <a:chExt cx="2777693" cy="620401"/>
          </a:xfrm>
        </p:grpSpPr>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10729489" y="2549038"/>
              <a:ext cx="963181" cy="41517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3C16686-D9C2-4E51-BCDC-E949A553328A}"/>
                </a:ext>
              </a:extLst>
            </p:cNvPr>
            <p:cNvSpPr/>
            <p:nvPr/>
          </p:nvSpPr>
          <p:spPr>
            <a:xfrm>
              <a:off x="8914977" y="2446426"/>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 NXT-0023</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6" name="Group 25">
            <a:extLst>
              <a:ext uri="{FF2B5EF4-FFF2-40B4-BE49-F238E27FC236}">
                <a16:creationId xmlns:a16="http://schemas.microsoft.com/office/drawing/2014/main" id="{82622438-789C-47EE-BBD6-53203C65CD33}"/>
              </a:ext>
            </a:extLst>
          </p:cNvPr>
          <p:cNvGrpSpPr/>
          <p:nvPr/>
        </p:nvGrpSpPr>
        <p:grpSpPr>
          <a:xfrm>
            <a:off x="9091231" y="3779679"/>
            <a:ext cx="2792269" cy="620401"/>
            <a:chOff x="8940156" y="3370104"/>
            <a:chExt cx="2792269" cy="620401"/>
          </a:xfrm>
        </p:grpSpPr>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10762310" y="3488336"/>
              <a:ext cx="970115" cy="383937"/>
            </a:xfrm>
            <a:prstGeom prst="rect">
              <a:avLst/>
            </a:prstGeom>
            <a:ln>
              <a:solidFill>
                <a:schemeClr val="bg1"/>
              </a:solidFill>
            </a:ln>
          </p:spPr>
        </p:pic>
        <p:sp>
          <p:nvSpPr>
            <p:cNvPr id="61" name="Rectangle 60">
              <a:extLst>
                <a:ext uri="{FF2B5EF4-FFF2-40B4-BE49-F238E27FC236}">
                  <a16:creationId xmlns:a16="http://schemas.microsoft.com/office/drawing/2014/main" id="{32041945-9081-4BE0-9D06-E146F384D1AE}"/>
                </a:ext>
              </a:extLst>
            </p:cNvPr>
            <p:cNvSpPr/>
            <p:nvPr/>
          </p:nvSpPr>
          <p:spPr>
            <a:xfrm>
              <a:off x="8940156" y="3370104"/>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LDN-5565</a:t>
              </a:r>
              <a:endParaRPr lang="fr-FR" sz="900" cap="all" dirty="0">
                <a:solidFill>
                  <a:schemeClr val="bg1"/>
                </a:solidFill>
              </a:endParaRPr>
            </a:p>
            <a:p>
              <a:pPr algn="ct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sp>
        <p:nvSpPr>
          <p:cNvPr id="64" name="Rectangle 63">
            <a:extLst>
              <a:ext uri="{FF2B5EF4-FFF2-40B4-BE49-F238E27FC236}">
                <a16:creationId xmlns:a16="http://schemas.microsoft.com/office/drawing/2014/main" id="{220707E6-A1F4-4B5B-9B50-A3D27A7A5283}"/>
              </a:ext>
            </a:extLst>
          </p:cNvPr>
          <p:cNvSpPr/>
          <p:nvPr/>
        </p:nvSpPr>
        <p:spPr>
          <a:xfrm>
            <a:off x="266666" y="2027697"/>
            <a:ext cx="2152271" cy="613477"/>
          </a:xfrm>
          <a:prstGeom prst="rect">
            <a:avLst/>
          </a:prstGeom>
          <a:solidFill>
            <a:schemeClr val="bg1">
              <a:lumMod val="65000"/>
            </a:schemeClr>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U1 (sept 21)</a:t>
            </a:r>
          </a:p>
        </p:txBody>
      </p:sp>
      <p:sp>
        <p:nvSpPr>
          <p:cNvPr id="65" name="Rectangle 64">
            <a:extLst>
              <a:ext uri="{FF2B5EF4-FFF2-40B4-BE49-F238E27FC236}">
                <a16:creationId xmlns:a16="http://schemas.microsoft.com/office/drawing/2014/main" id="{A685BAC3-C7F4-4198-A8D2-39BE69DC98BD}"/>
              </a:ext>
            </a:extLst>
          </p:cNvPr>
          <p:cNvSpPr/>
          <p:nvPr/>
        </p:nvSpPr>
        <p:spPr>
          <a:xfrm>
            <a:off x="266666" y="2916982"/>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Z1 (</a:t>
            </a:r>
            <a:r>
              <a:rPr lang="fr-FR" sz="1100" b="1" cap="all" dirty="0" err="1">
                <a:solidFill>
                  <a:srgbClr val="C00000"/>
                </a:solidFill>
              </a:rPr>
              <a:t>Dec</a:t>
            </a:r>
            <a:r>
              <a:rPr lang="fr-FR" sz="1100" b="1" cap="all" dirty="0">
                <a:solidFill>
                  <a:srgbClr val="C00000"/>
                </a:solidFill>
              </a:rPr>
              <a:t> 21)</a:t>
            </a:r>
          </a:p>
        </p:txBody>
      </p:sp>
      <p:sp>
        <p:nvSpPr>
          <p:cNvPr id="66" name="Rectangle 65">
            <a:extLst>
              <a:ext uri="{FF2B5EF4-FFF2-40B4-BE49-F238E27FC236}">
                <a16:creationId xmlns:a16="http://schemas.microsoft.com/office/drawing/2014/main" id="{4190378C-E8CD-4D6F-87AB-9C76470235D3}"/>
              </a:ext>
            </a:extLst>
          </p:cNvPr>
          <p:cNvSpPr/>
          <p:nvPr/>
        </p:nvSpPr>
        <p:spPr>
          <a:xfrm>
            <a:off x="266666" y="3806266"/>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H2 (Mar 22)</a:t>
            </a:r>
          </a:p>
        </p:txBody>
      </p:sp>
      <p:cxnSp>
        <p:nvCxnSpPr>
          <p:cNvPr id="73" name="Straight Arrow Connector 72">
            <a:extLst>
              <a:ext uri="{FF2B5EF4-FFF2-40B4-BE49-F238E27FC236}">
                <a16:creationId xmlns:a16="http://schemas.microsoft.com/office/drawing/2014/main" id="{AEB77784-3490-463F-B45C-E3CC21D7B158}"/>
              </a:ext>
            </a:extLst>
          </p:cNvPr>
          <p:cNvCxnSpPr>
            <a:cxnSpLocks/>
            <a:stCxn id="2" idx="3"/>
            <a:endCxn id="60" idx="1"/>
          </p:cNvCxnSpPr>
          <p:nvPr/>
        </p:nvCxnSpPr>
        <p:spPr>
          <a:xfrm>
            <a:off x="7121586" y="3154652"/>
            <a:ext cx="1944466" cy="11550"/>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0DF499-CD38-4C1B-A9E5-95B5274ADE96}"/>
              </a:ext>
            </a:extLst>
          </p:cNvPr>
          <p:cNvCxnSpPr>
            <a:cxnSpLocks/>
            <a:stCxn id="2" idx="3"/>
            <a:endCxn id="61" idx="1"/>
          </p:cNvCxnSpPr>
          <p:nvPr/>
        </p:nvCxnSpPr>
        <p:spPr>
          <a:xfrm>
            <a:off x="7121586" y="3154652"/>
            <a:ext cx="1969645" cy="935228"/>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7D7EA530-936B-437D-BFF7-E41094DC7E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3560" y="2016876"/>
            <a:ext cx="4005657" cy="2198418"/>
          </a:xfrm>
          <a:prstGeom prst="rect">
            <a:avLst/>
          </a:prstGeom>
          <a:solidFill>
            <a:schemeClr val="bg1">
              <a:lumMod val="95000"/>
              <a:alpha val="43000"/>
            </a:schemeClr>
          </a:solidFill>
          <a:ln>
            <a:solidFill>
              <a:srgbClr val="FAFCD7"/>
            </a:solidFill>
          </a:ln>
        </p:spPr>
      </p:pic>
      <p:sp>
        <p:nvSpPr>
          <p:cNvPr id="37" name="Speech Bubble: Rectangle 36">
            <a:extLst>
              <a:ext uri="{FF2B5EF4-FFF2-40B4-BE49-F238E27FC236}">
                <a16:creationId xmlns:a16="http://schemas.microsoft.com/office/drawing/2014/main" id="{7F2D12E6-1F1E-4F73-BCB4-68E6E2C02197}"/>
              </a:ext>
            </a:extLst>
          </p:cNvPr>
          <p:cNvSpPr/>
          <p:nvPr/>
        </p:nvSpPr>
        <p:spPr>
          <a:xfrm>
            <a:off x="6368048" y="901781"/>
            <a:ext cx="888770" cy="691165"/>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rgbClr val="203864"/>
                </a:solidFill>
              </a:rPr>
              <a:t>Futures Roll?</a:t>
            </a:r>
            <a:endParaRPr lang="fr-FR" sz="2400" b="1" dirty="0">
              <a:solidFill>
                <a:srgbClr val="203864"/>
              </a:solidFill>
            </a:endParaRPr>
          </a:p>
        </p:txBody>
      </p:sp>
    </p:spTree>
    <p:extLst>
      <p:ext uri="{BB962C8B-B14F-4D97-AF65-F5344CB8AC3E}">
        <p14:creationId xmlns:p14="http://schemas.microsoft.com/office/powerpoint/2010/main" val="359503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B89B3B-0193-4246-89F1-FE3282687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84" y="0"/>
            <a:ext cx="12192000" cy="6858000"/>
          </a:xfrm>
          <a:prstGeom prst="rect">
            <a:avLst/>
          </a:prstGeom>
        </p:spPr>
      </p:pic>
      <p:sp>
        <p:nvSpPr>
          <p:cNvPr id="8" name="Rectangle 7">
            <a:extLst>
              <a:ext uri="{FF2B5EF4-FFF2-40B4-BE49-F238E27FC236}">
                <a16:creationId xmlns:a16="http://schemas.microsoft.com/office/drawing/2014/main" id="{37002CB4-75F2-4FE6-9474-723A64B23444}"/>
              </a:ext>
            </a:extLst>
          </p:cNvPr>
          <p:cNvSpPr/>
          <p:nvPr/>
        </p:nvSpPr>
        <p:spPr>
          <a:xfrm>
            <a:off x="0" y="4391634"/>
            <a:ext cx="12192000" cy="1276281"/>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0E3F39A8-5107-465E-A09C-8F62E5A6ADB3}"/>
              </a:ext>
            </a:extLst>
          </p:cNvPr>
          <p:cNvSpPr txBox="1"/>
          <p:nvPr/>
        </p:nvSpPr>
        <p:spPr>
          <a:xfrm>
            <a:off x="498796" y="478721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Et du coup </a:t>
            </a:r>
            <a:r>
              <a:rPr lang="fr-FR" sz="2800" b="1" cap="all" dirty="0">
                <a:solidFill>
                  <a:srgbClr val="FAFCD7"/>
                </a:solidFill>
                <a:latin typeface="Alte Haas Grotesk" panose="02000503000000020004" pitchFamily="2" charset="0"/>
              </a:rPr>
              <a:t>dans le code…</a:t>
            </a:r>
          </a:p>
        </p:txBody>
      </p:sp>
    </p:spTree>
    <p:extLst>
      <p:ext uri="{BB962C8B-B14F-4D97-AF65-F5344CB8AC3E}">
        <p14:creationId xmlns:p14="http://schemas.microsoft.com/office/powerpoint/2010/main" val="2805696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002CB4-75F2-4FE6-9474-723A64B23444}"/>
              </a:ext>
            </a:extLst>
          </p:cNvPr>
          <p:cNvSpPr/>
          <p:nvPr/>
        </p:nvSpPr>
        <p:spPr>
          <a:xfrm>
            <a:off x="0" y="4391634"/>
            <a:ext cx="12192000" cy="1276281"/>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extBox 1">
            <a:extLst>
              <a:ext uri="{FF2B5EF4-FFF2-40B4-BE49-F238E27FC236}">
                <a16:creationId xmlns:a16="http://schemas.microsoft.com/office/drawing/2014/main" id="{AD3E9BF6-3163-4BD3-8172-7A203477AD6E}"/>
              </a:ext>
            </a:extLst>
          </p:cNvPr>
          <p:cNvSpPr txBox="1"/>
          <p:nvPr/>
        </p:nvSpPr>
        <p:spPr>
          <a:xfrm>
            <a:off x="2069432" y="2497976"/>
            <a:ext cx="8053137" cy="1862048"/>
          </a:xfrm>
          <a:prstGeom prst="rect">
            <a:avLst/>
          </a:prstGeom>
          <a:noFill/>
        </p:spPr>
        <p:txBody>
          <a:bodyPr wrap="square" rtlCol="0" anchor="ctr">
            <a:spAutoFit/>
          </a:bodyPr>
          <a:lstStyle/>
          <a:p>
            <a:pPr algn="ctr"/>
            <a:r>
              <a:rPr lang="fr-FR" sz="11500" b="1" dirty="0">
                <a:solidFill>
                  <a:schemeClr val="bg1"/>
                </a:solidFill>
                <a:latin typeface="Alte Haas Grotesk" panose="02000503000000020004" pitchFamily="2" charset="0"/>
              </a:rPr>
              <a:t>OK</a:t>
            </a:r>
          </a:p>
        </p:txBody>
      </p:sp>
    </p:spTree>
    <p:extLst>
      <p:ext uri="{BB962C8B-B14F-4D97-AF65-F5344CB8AC3E}">
        <p14:creationId xmlns:p14="http://schemas.microsoft.com/office/powerpoint/2010/main" val="2452352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8BF941-3DE3-4A7B-AA16-02D9123478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9" y="-600770"/>
            <a:ext cx="12320318" cy="8059541"/>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65FE1719-2FEA-48AC-9C2F-DDAC03434495}"/>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Simple </a:t>
            </a:r>
            <a:r>
              <a:rPr lang="fr-FR" sz="2800" b="1" cap="all" dirty="0">
                <a:solidFill>
                  <a:srgbClr val="FAFCD7"/>
                </a:solidFill>
                <a:latin typeface="Alte Haas Grotesk" panose="02000503000000020004" pitchFamily="2" charset="0"/>
              </a:rPr>
              <a:t>Basique</a:t>
            </a:r>
          </a:p>
        </p:txBody>
      </p:sp>
    </p:spTree>
    <p:extLst>
      <p:ext uri="{BB962C8B-B14F-4D97-AF65-F5344CB8AC3E}">
        <p14:creationId xmlns:p14="http://schemas.microsoft.com/office/powerpoint/2010/main" val="2345522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CDA09D-92D3-48F9-A987-885D78143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12192000" cy="67056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Content(e)s de vos </a:t>
            </a:r>
            <a:r>
              <a:rPr lang="fr-FR" sz="2800" b="1" cap="all" dirty="0">
                <a:solidFill>
                  <a:srgbClr val="FAFCD7"/>
                </a:solidFill>
                <a:latin typeface="Alte Haas Grotesk" panose="02000503000000020004" pitchFamily="2" charset="0"/>
              </a:rPr>
              <a:t>projets ?</a:t>
            </a:r>
          </a:p>
        </p:txBody>
      </p:sp>
    </p:spTree>
    <p:extLst>
      <p:ext uri="{BB962C8B-B14F-4D97-AF65-F5344CB8AC3E}">
        <p14:creationId xmlns:p14="http://schemas.microsoft.com/office/powerpoint/2010/main" val="704605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E87D94-5A85-4921-AFB8-2366D077F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35" y="0"/>
            <a:ext cx="12675269" cy="8162105"/>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79746" y="5225364"/>
            <a:ext cx="10810887"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besoin de PO</a:t>
            </a:r>
            <a:r>
              <a:rPr lang="fr-FR" sz="1600" b="1" cap="all" dirty="0">
                <a:solidFill>
                  <a:srgbClr val="F9D45F"/>
                </a:solidFill>
                <a:latin typeface="Alte Haas Grotesk" panose="02000503000000020004" pitchFamily="2" charset="0"/>
              </a:rPr>
              <a:t>s  </a:t>
            </a:r>
            <a:r>
              <a:rPr lang="fr-FR" sz="2800" b="1" cap="all" dirty="0">
                <a:solidFill>
                  <a:srgbClr val="F9D45F"/>
                </a:solidFill>
                <a:latin typeface="Alte Haas Grotesk" panose="02000503000000020004" pitchFamily="2" charset="0"/>
              </a:rPr>
              <a:t>  </a:t>
            </a:r>
            <a:r>
              <a:rPr lang="fr-FR" sz="2800" b="1" cap="all" dirty="0">
                <a:solidFill>
                  <a:srgbClr val="FAFCD7"/>
                </a:solidFill>
                <a:latin typeface="Alte Haas Grotesk" panose="02000503000000020004" pitchFamily="2" charset="0"/>
              </a:rPr>
              <a:t>pas de petits chefs</a:t>
            </a:r>
          </a:p>
        </p:txBody>
      </p:sp>
    </p:spTree>
    <p:extLst>
      <p:ext uri="{BB962C8B-B14F-4D97-AF65-F5344CB8AC3E}">
        <p14:creationId xmlns:p14="http://schemas.microsoft.com/office/powerpoint/2010/main" val="1393937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6D3D9-4294-4ACB-854F-3896115E3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3390"/>
            <a:ext cx="12528884" cy="939666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1150270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besoin de PO</a:t>
            </a:r>
            <a:r>
              <a:rPr lang="fr-FR" sz="1600" b="1" cap="all" dirty="0">
                <a:solidFill>
                  <a:srgbClr val="F9D45F"/>
                </a:solidFill>
                <a:latin typeface="Alte Haas Grotesk" panose="02000503000000020004" pitchFamily="2" charset="0"/>
              </a:rPr>
              <a:t>s</a:t>
            </a:r>
            <a:r>
              <a:rPr lang="fr-FR" sz="2800" b="1" cap="all" dirty="0">
                <a:solidFill>
                  <a:srgbClr val="F9D45F"/>
                </a:solidFill>
                <a:latin typeface="Alte Haas Grotesk" panose="02000503000000020004" pitchFamily="2" charset="0"/>
              </a:rPr>
              <a:t>   </a:t>
            </a:r>
            <a:r>
              <a:rPr lang="fr-FR" sz="2800" b="1" cap="all" dirty="0">
                <a:solidFill>
                  <a:srgbClr val="FAFCD7"/>
                </a:solidFill>
                <a:latin typeface="Alte Haas Grotesk" panose="02000503000000020004" pitchFamily="2" charset="0"/>
              </a:rPr>
              <a:t>pas d’ingénieurs en roadmap</a:t>
            </a:r>
          </a:p>
        </p:txBody>
      </p:sp>
    </p:spTree>
    <p:extLst>
      <p:ext uri="{BB962C8B-B14F-4D97-AF65-F5344CB8AC3E}">
        <p14:creationId xmlns:p14="http://schemas.microsoft.com/office/powerpoint/2010/main" val="482015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61AFB1-D00B-4414-BA49-CE3252350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358" y="732885"/>
            <a:ext cx="9345285" cy="5156334"/>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1058629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 n’ose plus vous le dire </a:t>
            </a:r>
            <a:r>
              <a:rPr lang="fr-FR" sz="2800" b="1" cap="all" dirty="0">
                <a:solidFill>
                  <a:srgbClr val="FAFCD7"/>
                </a:solidFill>
                <a:latin typeface="Alte Haas Grotesk" panose="02000503000000020004" pitchFamily="2" charset="0"/>
              </a:rPr>
              <a:t>mais nos estimations…</a:t>
            </a:r>
          </a:p>
        </p:txBody>
      </p:sp>
      <p:pic>
        <p:nvPicPr>
          <p:cNvPr id="6" name="Picture 5">
            <a:extLst>
              <a:ext uri="{FF2B5EF4-FFF2-40B4-BE49-F238E27FC236}">
                <a16:creationId xmlns:a16="http://schemas.microsoft.com/office/drawing/2014/main" id="{50E6E7FF-A047-4586-8A86-C8BC74CB5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3352" y="5089483"/>
            <a:ext cx="743485" cy="743485"/>
          </a:xfrm>
          <a:prstGeom prst="rect">
            <a:avLst/>
          </a:prstGeom>
        </p:spPr>
      </p:pic>
    </p:spTree>
    <p:extLst>
      <p:ext uri="{BB962C8B-B14F-4D97-AF65-F5344CB8AC3E}">
        <p14:creationId xmlns:p14="http://schemas.microsoft.com/office/powerpoint/2010/main" val="1949853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DE091E-37AC-4748-B3E0-2904AE73A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50434"/>
            <a:ext cx="12422494" cy="9337575"/>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90302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Pourquoi </a:t>
            </a:r>
            <a:r>
              <a:rPr lang="fr-FR" sz="2800" b="1" cap="all" dirty="0">
                <a:solidFill>
                  <a:srgbClr val="FAFCD7"/>
                </a:solidFill>
                <a:latin typeface="Alte Haas Grotesk" panose="02000503000000020004" pitchFamily="2" charset="0"/>
              </a:rPr>
              <a:t>on n’aime pas bâcler</a:t>
            </a:r>
          </a:p>
        </p:txBody>
      </p:sp>
    </p:spTree>
    <p:extLst>
      <p:ext uri="{BB962C8B-B14F-4D97-AF65-F5344CB8AC3E}">
        <p14:creationId xmlns:p14="http://schemas.microsoft.com/office/powerpoint/2010/main" val="4183576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D3219B7-349D-48ED-89EB-D7A335DEB8ED}"/>
              </a:ext>
            </a:extLst>
          </p:cNvPr>
          <p:cNvGrpSpPr/>
          <p:nvPr/>
        </p:nvGrpSpPr>
        <p:grpSpPr>
          <a:xfrm>
            <a:off x="0" y="0"/>
            <a:ext cx="12208042" cy="6858000"/>
            <a:chOff x="0" y="0"/>
            <a:chExt cx="12208042" cy="6858000"/>
          </a:xfrm>
        </p:grpSpPr>
        <p:pic>
          <p:nvPicPr>
            <p:cNvPr id="3" name="Picture 2">
              <a:extLst>
                <a:ext uri="{FF2B5EF4-FFF2-40B4-BE49-F238E27FC236}">
                  <a16:creationId xmlns:a16="http://schemas.microsoft.com/office/drawing/2014/main" id="{8C848424-08A7-48BD-B99D-8038BB48B9F5}"/>
                </a:ext>
              </a:extLst>
            </p:cNvPr>
            <p:cNvPicPr>
              <a:picLocks noChangeAspect="1"/>
            </p:cNvPicPr>
            <p:nvPr/>
          </p:nvPicPr>
          <p:blipFill>
            <a:blip r:embed="rId3">
              <a:clrChange>
                <a:clrFrom>
                  <a:srgbClr val="242424"/>
                </a:clrFrom>
                <a:clrTo>
                  <a:srgbClr val="242424">
                    <a:alpha val="0"/>
                  </a:srgbClr>
                </a:clrTo>
              </a:clrChang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8D71D23-2EA8-49C5-B4E1-1879A692DF62}"/>
                </a:ext>
              </a:extLst>
            </p:cNvPr>
            <p:cNvSpPr/>
            <p:nvPr/>
          </p:nvSpPr>
          <p:spPr>
            <a:xfrm>
              <a:off x="10170695" y="6352674"/>
              <a:ext cx="2037347" cy="505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Rectangle 6">
            <a:extLst>
              <a:ext uri="{FF2B5EF4-FFF2-40B4-BE49-F238E27FC236}">
                <a16:creationId xmlns:a16="http://schemas.microsoft.com/office/drawing/2014/main" id="{E965E944-3B08-420F-A36C-81967EE3D05D}"/>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4F7C3F85-A810-4357-8FF2-A0894E68F783}"/>
              </a:ext>
            </a:extLst>
          </p:cNvPr>
          <p:cNvSpPr txBox="1"/>
          <p:nvPr/>
        </p:nvSpPr>
        <p:spPr>
          <a:xfrm>
            <a:off x="498796" y="5225364"/>
            <a:ext cx="10490046"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Quitte à passer </a:t>
            </a:r>
            <a:r>
              <a:rPr lang="fr-FR" sz="2800" b="1" cap="all" dirty="0">
                <a:solidFill>
                  <a:srgbClr val="FAFCD7"/>
                </a:solidFill>
                <a:latin typeface="Alte Haas Grotesk" panose="02000503000000020004" pitchFamily="2" charset="0"/>
              </a:rPr>
              <a:t>pour des forceurs</a:t>
            </a:r>
          </a:p>
        </p:txBody>
      </p:sp>
    </p:spTree>
    <p:extLst>
      <p:ext uri="{BB962C8B-B14F-4D97-AF65-F5344CB8AC3E}">
        <p14:creationId xmlns:p14="http://schemas.microsoft.com/office/powerpoint/2010/main" val="2876238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2CE7B7-6942-4B3B-B7D1-118008641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E965E944-3B08-420F-A36C-81967EE3D05D}"/>
              </a:ext>
            </a:extLst>
          </p:cNvPr>
          <p:cNvSpPr/>
          <p:nvPr/>
        </p:nvSpPr>
        <p:spPr>
          <a:xfrm>
            <a:off x="0" y="4829784"/>
            <a:ext cx="12192000" cy="1276281"/>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4F7C3F85-A810-4357-8FF2-A0894E68F783}"/>
              </a:ext>
            </a:extLst>
          </p:cNvPr>
          <p:cNvSpPr txBox="1"/>
          <p:nvPr/>
        </p:nvSpPr>
        <p:spPr>
          <a:xfrm>
            <a:off x="498796" y="5225364"/>
            <a:ext cx="1115980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Parfois </a:t>
            </a:r>
            <a:r>
              <a:rPr lang="fr-FR" sz="2800" b="1" cap="all" dirty="0">
                <a:solidFill>
                  <a:srgbClr val="FAFCD7"/>
                </a:solidFill>
                <a:latin typeface="Alte Haas Grotesk" panose="02000503000000020004" pitchFamily="2" charset="0"/>
              </a:rPr>
              <a:t>quand on questionne…</a:t>
            </a:r>
          </a:p>
        </p:txBody>
      </p:sp>
    </p:spTree>
    <p:extLst>
      <p:ext uri="{BB962C8B-B14F-4D97-AF65-F5344CB8AC3E}">
        <p14:creationId xmlns:p14="http://schemas.microsoft.com/office/powerpoint/2010/main" val="811155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9BDCFF-52DD-496C-9777-A3933C234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0" y="-277858"/>
            <a:ext cx="12192000" cy="8130540"/>
          </a:xfrm>
          <a:prstGeom prst="rect">
            <a:avLst/>
          </a:prstGeom>
        </p:spPr>
      </p:pic>
      <p:sp>
        <p:nvSpPr>
          <p:cNvPr id="7" name="Rectangle 6">
            <a:extLst>
              <a:ext uri="{FF2B5EF4-FFF2-40B4-BE49-F238E27FC236}">
                <a16:creationId xmlns:a16="http://schemas.microsoft.com/office/drawing/2014/main" id="{E965E944-3B08-420F-A36C-81967EE3D05D}"/>
              </a:ext>
            </a:extLst>
          </p:cNvPr>
          <p:cNvSpPr/>
          <p:nvPr/>
        </p:nvSpPr>
        <p:spPr>
          <a:xfrm>
            <a:off x="0" y="4829784"/>
            <a:ext cx="12192000" cy="1276281"/>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4F7C3F85-A810-4357-8FF2-A0894E68F783}"/>
              </a:ext>
            </a:extLst>
          </p:cNvPr>
          <p:cNvSpPr txBox="1"/>
          <p:nvPr/>
        </p:nvSpPr>
        <p:spPr>
          <a:xfrm>
            <a:off x="498797" y="5225364"/>
            <a:ext cx="8212066"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Ca prend </a:t>
            </a:r>
            <a:r>
              <a:rPr lang="fr-FR" sz="2800" b="1" cap="all" dirty="0">
                <a:solidFill>
                  <a:srgbClr val="FAFCD7"/>
                </a:solidFill>
                <a:latin typeface="Alte Haas Grotesk" panose="02000503000000020004" pitchFamily="2" charset="0"/>
              </a:rPr>
              <a:t>du temps pour nous</a:t>
            </a:r>
          </a:p>
        </p:txBody>
      </p:sp>
    </p:spTree>
    <p:extLst>
      <p:ext uri="{BB962C8B-B14F-4D97-AF65-F5344CB8AC3E}">
        <p14:creationId xmlns:p14="http://schemas.microsoft.com/office/powerpoint/2010/main" val="341726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6B5D82-D50A-4651-AF5D-D71137EDD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7727"/>
            <a:ext cx="12192000" cy="8124568"/>
          </a:xfrm>
          <a:prstGeom prst="rect">
            <a:avLst/>
          </a:prstGeom>
        </p:spPr>
      </p:pic>
      <p:sp>
        <p:nvSpPr>
          <p:cNvPr id="7" name="Rectangle 6">
            <a:extLst>
              <a:ext uri="{FF2B5EF4-FFF2-40B4-BE49-F238E27FC236}">
                <a16:creationId xmlns:a16="http://schemas.microsoft.com/office/drawing/2014/main" id="{E965E944-3B08-420F-A36C-81967EE3D05D}"/>
              </a:ext>
            </a:extLst>
          </p:cNvPr>
          <p:cNvSpPr/>
          <p:nvPr/>
        </p:nvSpPr>
        <p:spPr>
          <a:xfrm>
            <a:off x="0" y="4829784"/>
            <a:ext cx="12192000" cy="1276281"/>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4F7C3F85-A810-4357-8FF2-A0894E68F783}"/>
              </a:ext>
            </a:extLst>
          </p:cNvPr>
          <p:cNvSpPr txBox="1"/>
          <p:nvPr/>
        </p:nvSpPr>
        <p:spPr>
          <a:xfrm>
            <a:off x="498797" y="5225364"/>
            <a:ext cx="114686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 a besoin de vous parler </a:t>
            </a:r>
            <a:r>
              <a:rPr lang="fr-FR" sz="2800" b="1" cap="all" dirty="0">
                <a:solidFill>
                  <a:srgbClr val="FAFCD7"/>
                </a:solidFill>
                <a:latin typeface="Alte Haas Grotesk" panose="02000503000000020004" pitchFamily="2" charset="0"/>
              </a:rPr>
              <a:t>Le plus souvent possible</a:t>
            </a:r>
          </a:p>
        </p:txBody>
      </p:sp>
    </p:spTree>
    <p:extLst>
      <p:ext uri="{BB962C8B-B14F-4D97-AF65-F5344CB8AC3E}">
        <p14:creationId xmlns:p14="http://schemas.microsoft.com/office/powerpoint/2010/main" val="29216639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6B5D82-D50A-4651-AF5D-D71137EDD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7727"/>
            <a:ext cx="12192000" cy="8124568"/>
          </a:xfrm>
          <a:prstGeom prst="rect">
            <a:avLst/>
          </a:prstGeom>
        </p:spPr>
      </p:pic>
      <p:sp>
        <p:nvSpPr>
          <p:cNvPr id="7" name="Rectangle 6">
            <a:extLst>
              <a:ext uri="{FF2B5EF4-FFF2-40B4-BE49-F238E27FC236}">
                <a16:creationId xmlns:a16="http://schemas.microsoft.com/office/drawing/2014/main" id="{E965E944-3B08-420F-A36C-81967EE3D05D}"/>
              </a:ext>
            </a:extLst>
          </p:cNvPr>
          <p:cNvSpPr/>
          <p:nvPr/>
        </p:nvSpPr>
        <p:spPr>
          <a:xfrm>
            <a:off x="0" y="4829784"/>
            <a:ext cx="12192000" cy="1276281"/>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4F7C3F85-A810-4357-8FF2-A0894E68F783}"/>
              </a:ext>
            </a:extLst>
          </p:cNvPr>
          <p:cNvSpPr txBox="1"/>
          <p:nvPr/>
        </p:nvSpPr>
        <p:spPr>
          <a:xfrm>
            <a:off x="498797" y="5225364"/>
            <a:ext cx="114686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Parlons-nous </a:t>
            </a:r>
            <a:r>
              <a:rPr lang="fr-FR" sz="2800" b="1" cap="all" dirty="0">
                <a:solidFill>
                  <a:srgbClr val="FAFCD7"/>
                </a:solidFill>
                <a:latin typeface="Alte Haas Grotesk" panose="02000503000000020004" pitchFamily="2" charset="0"/>
              </a:rPr>
              <a:t>aujourd’hui !</a:t>
            </a:r>
          </a:p>
        </p:txBody>
      </p:sp>
      <p:pic>
        <p:nvPicPr>
          <p:cNvPr id="3" name="Picture 2">
            <a:extLst>
              <a:ext uri="{FF2B5EF4-FFF2-40B4-BE49-F238E27FC236}">
                <a16:creationId xmlns:a16="http://schemas.microsoft.com/office/drawing/2014/main" id="{B895AA4D-EB25-4606-BFB3-1A903829F3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8217" y="4945793"/>
            <a:ext cx="1085583" cy="1082362"/>
          </a:xfrm>
          <a:prstGeom prst="rect">
            <a:avLst/>
          </a:prstGeom>
        </p:spPr>
      </p:pic>
      <p:pic>
        <p:nvPicPr>
          <p:cNvPr id="5" name="Picture 4">
            <a:extLst>
              <a:ext uri="{FF2B5EF4-FFF2-40B4-BE49-F238E27FC236}">
                <a16:creationId xmlns:a16="http://schemas.microsoft.com/office/drawing/2014/main" id="{BB9B62EE-B862-4A04-9E2D-3501AFC19D62}"/>
              </a:ext>
            </a:extLst>
          </p:cNvPr>
          <p:cNvPicPr>
            <a:picLocks noChangeAspect="1"/>
          </p:cNvPicPr>
          <p:nvPr/>
        </p:nvPicPr>
        <p:blipFill>
          <a:blip r:embed="rId5"/>
          <a:stretch>
            <a:fillRect/>
          </a:stretch>
        </p:blipFill>
        <p:spPr>
          <a:xfrm>
            <a:off x="8791618" y="5114313"/>
            <a:ext cx="3243262" cy="689774"/>
          </a:xfrm>
          <a:prstGeom prst="rect">
            <a:avLst/>
          </a:prstGeom>
        </p:spPr>
      </p:pic>
    </p:spTree>
    <p:extLst>
      <p:ext uri="{BB962C8B-B14F-4D97-AF65-F5344CB8AC3E}">
        <p14:creationId xmlns:p14="http://schemas.microsoft.com/office/powerpoint/2010/main" val="3168433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325217"/>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EB205226-D515-4938-9CB9-1DA0B73929A9}"/>
              </a:ext>
            </a:extLst>
          </p:cNvPr>
          <p:cNvSpPr/>
          <p:nvPr/>
        </p:nvSpPr>
        <p:spPr>
          <a:xfrm>
            <a:off x="-82827" y="3514288"/>
            <a:ext cx="1227482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3903974"/>
            <a:ext cx="7917991"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Merci </a:t>
            </a:r>
            <a:r>
              <a:rPr lang="fr-FR" sz="2800" b="1" cap="all" dirty="0">
                <a:solidFill>
                  <a:srgbClr val="FAFCD7"/>
                </a:solidFill>
                <a:latin typeface="Alte Haas Grotesk" panose="02000503000000020004" pitchFamily="2" charset="0"/>
              </a:rPr>
              <a:t>!</a:t>
            </a:r>
          </a:p>
        </p:txBody>
      </p:sp>
      <p:grpSp>
        <p:nvGrpSpPr>
          <p:cNvPr id="7" name="Group 6">
            <a:extLst>
              <a:ext uri="{FF2B5EF4-FFF2-40B4-BE49-F238E27FC236}">
                <a16:creationId xmlns:a16="http://schemas.microsoft.com/office/drawing/2014/main" id="{7308CD5E-02BA-41FE-9FAB-782F0584C3EF}"/>
              </a:ext>
            </a:extLst>
          </p:cNvPr>
          <p:cNvGrpSpPr/>
          <p:nvPr/>
        </p:nvGrpSpPr>
        <p:grpSpPr>
          <a:xfrm rot="21480000">
            <a:off x="10638531" y="5620836"/>
            <a:ext cx="1558609" cy="400925"/>
            <a:chOff x="7233019" y="6354705"/>
            <a:chExt cx="1967918" cy="506217"/>
          </a:xfrm>
        </p:grpSpPr>
        <p:sp>
          <p:nvSpPr>
            <p:cNvPr id="4" name="TextBox 3">
              <a:extLst>
                <a:ext uri="{FF2B5EF4-FFF2-40B4-BE49-F238E27FC236}">
                  <a16:creationId xmlns:a16="http://schemas.microsoft.com/office/drawing/2014/main" id="{52DD694B-A5BD-4816-832D-6A76613F66A8}"/>
                </a:ext>
              </a:extLst>
            </p:cNvPr>
            <p:cNvSpPr txBox="1"/>
            <p:nvPr/>
          </p:nvSpPr>
          <p:spPr>
            <a:xfrm>
              <a:off x="7611593" y="6366399"/>
              <a:ext cx="1589344" cy="427466"/>
            </a:xfrm>
            <a:prstGeom prst="rect">
              <a:avLst/>
            </a:prstGeom>
            <a:noFill/>
          </p:spPr>
          <p:txBody>
            <a:bodyPr wrap="square" rtlCol="0">
              <a:spAutoFit/>
            </a:bodyPr>
            <a:lstStyle/>
            <a:p>
              <a:r>
                <a:rPr lang="fr-FR" sz="1600" b="1" dirty="0">
                  <a:solidFill>
                    <a:srgbClr val="DCDCDC"/>
                  </a:solidFill>
                  <a:latin typeface="Alte Haas Grotesk" panose="02000503000000020004" pitchFamily="2" charset="0"/>
                </a:rPr>
                <a:t>@tpierrain</a:t>
              </a: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3019" y="6354705"/>
              <a:ext cx="506215" cy="506217"/>
            </a:xfrm>
            <a:prstGeom prst="rect">
              <a:avLst/>
            </a:prstGeom>
          </p:spPr>
        </p:pic>
      </p:grpSp>
    </p:spTree>
    <p:extLst>
      <p:ext uri="{BB962C8B-B14F-4D97-AF65-F5344CB8AC3E}">
        <p14:creationId xmlns:p14="http://schemas.microsoft.com/office/powerpoint/2010/main" val="3105036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B73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4B2956-00E9-42DE-8254-509A9B6DA9BF}"/>
              </a:ext>
            </a:extLst>
          </p:cNvPr>
          <p:cNvSpPr/>
          <p:nvPr/>
        </p:nvSpPr>
        <p:spPr>
          <a:xfrm rot="16200000">
            <a:off x="966802" y="674702"/>
            <a:ext cx="6797675" cy="5568920"/>
          </a:xfrm>
          <a:prstGeom prst="rect">
            <a:avLst/>
          </a:prstGeom>
          <a:solidFill>
            <a:srgbClr val="F9A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31A3699B-3385-4A52-89E1-8A3CE5170BE7}"/>
              </a:ext>
            </a:extLst>
          </p:cNvPr>
          <p:cNvSpPr/>
          <p:nvPr/>
        </p:nvSpPr>
        <p:spPr>
          <a:xfrm rot="16200000">
            <a:off x="6357937" y="852487"/>
            <a:ext cx="6797675" cy="5213350"/>
          </a:xfrm>
          <a:prstGeom prst="rect">
            <a:avLst/>
          </a:prstGeom>
          <a:solidFill>
            <a:srgbClr val="FBB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D498A8BB-06D2-4EF5-AE03-21D433300687}"/>
              </a:ext>
            </a:extLst>
          </p:cNvPr>
          <p:cNvSpPr/>
          <p:nvPr/>
        </p:nvSpPr>
        <p:spPr>
          <a:xfrm rot="16200000">
            <a:off x="10492077" y="4986626"/>
            <a:ext cx="2161565" cy="1885980"/>
          </a:xfrm>
          <a:prstGeom prst="rect">
            <a:avLst/>
          </a:prstGeom>
          <a:solidFill>
            <a:srgbClr val="DD8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2430AB9-789D-4DE2-BACB-76F6EABC5C07}"/>
              </a:ext>
            </a:extLst>
          </p:cNvPr>
          <p:cNvSpPr/>
          <p:nvPr/>
        </p:nvSpPr>
        <p:spPr>
          <a:xfrm>
            <a:off x="-292100" y="-342900"/>
            <a:ext cx="2425700" cy="7219950"/>
          </a:xfrm>
          <a:prstGeom prst="rect">
            <a:avLst/>
          </a:prstGeom>
          <a:solidFill>
            <a:srgbClr val="F9A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a:extLst>
              <a:ext uri="{FF2B5EF4-FFF2-40B4-BE49-F238E27FC236}">
                <a16:creationId xmlns:a16="http://schemas.microsoft.com/office/drawing/2014/main" id="{C827FC66-8A12-491F-A76A-93AF0FD8D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320" y="1149350"/>
            <a:ext cx="8591550" cy="57277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63500" y="4848834"/>
            <a:ext cx="12426950" cy="1276281"/>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C’est Trop long </a:t>
            </a:r>
            <a:r>
              <a:rPr lang="fr-FR" sz="2800" b="1" cap="all" dirty="0">
                <a:solidFill>
                  <a:srgbClr val="FAFCD7"/>
                </a:solidFill>
                <a:latin typeface="Alte Haas Grotesk" panose="02000503000000020004" pitchFamily="2" charset="0"/>
              </a:rPr>
              <a:t>P…</a:t>
            </a:r>
          </a:p>
        </p:txBody>
      </p:sp>
      <p:sp>
        <p:nvSpPr>
          <p:cNvPr id="13" name="Rectangle 12">
            <a:extLst>
              <a:ext uri="{FF2B5EF4-FFF2-40B4-BE49-F238E27FC236}">
                <a16:creationId xmlns:a16="http://schemas.microsoft.com/office/drawing/2014/main" id="{5D061762-8B47-46F4-A7E3-3CAE446521F1}"/>
              </a:ext>
            </a:extLst>
          </p:cNvPr>
          <p:cNvSpPr/>
          <p:nvPr/>
        </p:nvSpPr>
        <p:spPr>
          <a:xfrm rot="16200000">
            <a:off x="2119985" y="1002384"/>
            <a:ext cx="2090986" cy="2393951"/>
          </a:xfrm>
          <a:prstGeom prst="rect">
            <a:avLst/>
          </a:prstGeom>
          <a:solidFill>
            <a:srgbClr val="FBB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69392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325217"/>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EB205226-D515-4938-9CB9-1DA0B73929A9}"/>
              </a:ext>
            </a:extLst>
          </p:cNvPr>
          <p:cNvSpPr/>
          <p:nvPr/>
        </p:nvSpPr>
        <p:spPr>
          <a:xfrm>
            <a:off x="-82827" y="3514288"/>
            <a:ext cx="1227482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3675374"/>
            <a:ext cx="7917991" cy="954107"/>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De l’autre côté du miroir</a:t>
            </a:r>
            <a:br>
              <a:rPr lang="fr-FR" sz="2800" b="1" cap="all" dirty="0">
                <a:solidFill>
                  <a:srgbClr val="F9D45F"/>
                </a:solidFill>
                <a:latin typeface="Alte Haas Grotesk" panose="02000503000000020004" pitchFamily="2" charset="0"/>
              </a:rPr>
            </a:br>
            <a:r>
              <a:rPr lang="fr-FR" sz="2800" b="1" cap="all" dirty="0">
                <a:solidFill>
                  <a:srgbClr val="FAFCD7"/>
                </a:solidFill>
                <a:latin typeface="Alte Haas Grotesk" panose="02000503000000020004" pitchFamily="2" charset="0"/>
              </a:rPr>
              <a:t>La fabrique du software</a:t>
            </a:r>
          </a:p>
        </p:txBody>
      </p:sp>
      <p:grpSp>
        <p:nvGrpSpPr>
          <p:cNvPr id="20" name="Group 19">
            <a:extLst>
              <a:ext uri="{FF2B5EF4-FFF2-40B4-BE49-F238E27FC236}">
                <a16:creationId xmlns:a16="http://schemas.microsoft.com/office/drawing/2014/main" id="{26D6C650-2BF9-4552-94D4-CB672B3340E0}"/>
              </a:ext>
            </a:extLst>
          </p:cNvPr>
          <p:cNvGrpSpPr/>
          <p:nvPr/>
        </p:nvGrpSpPr>
        <p:grpSpPr>
          <a:xfrm>
            <a:off x="7711003" y="4084722"/>
            <a:ext cx="4215955" cy="544759"/>
            <a:chOff x="6997673" y="4782195"/>
            <a:chExt cx="4215955" cy="544759"/>
          </a:xfrm>
        </p:grpSpPr>
        <p:pic>
          <p:nvPicPr>
            <p:cNvPr id="15" name="Picture 14">
              <a:extLst>
                <a:ext uri="{FF2B5EF4-FFF2-40B4-BE49-F238E27FC236}">
                  <a16:creationId xmlns:a16="http://schemas.microsoft.com/office/drawing/2014/main" id="{9052F2CF-4C70-48F0-90B3-13B31AADFD8A}"/>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874057" y="4782195"/>
              <a:ext cx="1339571" cy="544759"/>
            </a:xfrm>
            <a:prstGeom prst="rect">
              <a:avLst/>
            </a:prstGeom>
          </p:spPr>
        </p:pic>
        <p:sp>
          <p:nvSpPr>
            <p:cNvPr id="18" name="TextBox 17">
              <a:extLst>
                <a:ext uri="{FF2B5EF4-FFF2-40B4-BE49-F238E27FC236}">
                  <a16:creationId xmlns:a16="http://schemas.microsoft.com/office/drawing/2014/main" id="{A6E91DBF-3E89-4D56-B673-F8A41EF8293E}"/>
                </a:ext>
              </a:extLst>
            </p:cNvPr>
            <p:cNvSpPr txBox="1"/>
            <p:nvPr/>
          </p:nvSpPr>
          <p:spPr>
            <a:xfrm>
              <a:off x="6997673" y="4897998"/>
              <a:ext cx="2842610" cy="369332"/>
            </a:xfrm>
            <a:prstGeom prst="rect">
              <a:avLst/>
            </a:prstGeom>
            <a:noFill/>
          </p:spPr>
          <p:txBody>
            <a:bodyPr wrap="square" rtlCol="0">
              <a:spAutoFit/>
            </a:bodyPr>
            <a:lstStyle/>
            <a:p>
              <a:pPr algn="r"/>
              <a:r>
                <a:rPr lang="fr-FR" b="1" cap="all" dirty="0">
                  <a:solidFill>
                    <a:srgbClr val="F9D45F"/>
                  </a:solidFill>
                  <a:latin typeface="Alte Haas Grotesk" panose="02000503000000020004" pitchFamily="2" charset="0"/>
                </a:rPr>
                <a:t>Thomas</a:t>
              </a:r>
              <a:r>
                <a:rPr lang="fr-FR" b="1" cap="all" dirty="0">
                  <a:solidFill>
                    <a:srgbClr val="FAFCD7"/>
                  </a:solidFill>
                  <a:latin typeface="Alte Haas Grotesk" panose="02000503000000020004" pitchFamily="2" charset="0"/>
                </a:rPr>
                <a:t>Pierrain</a:t>
              </a:r>
              <a:endParaRPr lang="fr-FR" b="1" cap="all" dirty="0">
                <a:solidFill>
                  <a:schemeClr val="bg1"/>
                </a:solidFill>
                <a:latin typeface="Alte Haas Grotesk" panose="02000503000000020004" pitchFamily="2" charset="0"/>
              </a:endParaRPr>
            </a:p>
          </p:txBody>
        </p:sp>
        <p:sp>
          <p:nvSpPr>
            <p:cNvPr id="19" name="TextBox 18">
              <a:extLst>
                <a:ext uri="{FF2B5EF4-FFF2-40B4-BE49-F238E27FC236}">
                  <a16:creationId xmlns:a16="http://schemas.microsoft.com/office/drawing/2014/main" id="{B246763C-3DD4-40B6-9120-018C1C534FB9}"/>
                </a:ext>
              </a:extLst>
            </p:cNvPr>
            <p:cNvSpPr txBox="1"/>
            <p:nvPr/>
          </p:nvSpPr>
          <p:spPr>
            <a:xfrm>
              <a:off x="9704584" y="4812077"/>
              <a:ext cx="360956" cy="461665"/>
            </a:xfrm>
            <a:prstGeom prst="rect">
              <a:avLst/>
            </a:prstGeom>
            <a:noFill/>
          </p:spPr>
          <p:txBody>
            <a:bodyPr wrap="square" rtlCol="0" anchor="ctr">
              <a:spAutoFit/>
            </a:bodyPr>
            <a:lstStyle/>
            <a:p>
              <a:pPr algn="ctr"/>
              <a:r>
                <a:rPr lang="fr-FR" sz="2400" b="1" cap="all" dirty="0">
                  <a:solidFill>
                    <a:schemeClr val="bg1"/>
                  </a:solidFill>
                  <a:latin typeface="Alte Haas Grotesk" panose="02000503000000020004" pitchFamily="2" charset="0"/>
                </a:rPr>
                <a:t>|</a:t>
              </a:r>
            </a:p>
          </p:txBody>
        </p:sp>
      </p:grpSp>
      <p:grpSp>
        <p:nvGrpSpPr>
          <p:cNvPr id="7" name="Group 6">
            <a:extLst>
              <a:ext uri="{FF2B5EF4-FFF2-40B4-BE49-F238E27FC236}">
                <a16:creationId xmlns:a16="http://schemas.microsoft.com/office/drawing/2014/main" id="{7308CD5E-02BA-41FE-9FAB-782F0584C3EF}"/>
              </a:ext>
            </a:extLst>
          </p:cNvPr>
          <p:cNvGrpSpPr/>
          <p:nvPr/>
        </p:nvGrpSpPr>
        <p:grpSpPr>
          <a:xfrm rot="21480000">
            <a:off x="10638531" y="5620836"/>
            <a:ext cx="1558609" cy="400925"/>
            <a:chOff x="7233019" y="6354705"/>
            <a:chExt cx="1967918" cy="506217"/>
          </a:xfrm>
        </p:grpSpPr>
        <p:sp>
          <p:nvSpPr>
            <p:cNvPr id="4" name="TextBox 3">
              <a:extLst>
                <a:ext uri="{FF2B5EF4-FFF2-40B4-BE49-F238E27FC236}">
                  <a16:creationId xmlns:a16="http://schemas.microsoft.com/office/drawing/2014/main" id="{52DD694B-A5BD-4816-832D-6A76613F66A8}"/>
                </a:ext>
              </a:extLst>
            </p:cNvPr>
            <p:cNvSpPr txBox="1"/>
            <p:nvPr/>
          </p:nvSpPr>
          <p:spPr>
            <a:xfrm>
              <a:off x="7611593" y="6366399"/>
              <a:ext cx="1589344" cy="427466"/>
            </a:xfrm>
            <a:prstGeom prst="rect">
              <a:avLst/>
            </a:prstGeom>
            <a:noFill/>
          </p:spPr>
          <p:txBody>
            <a:bodyPr wrap="square" rtlCol="0">
              <a:spAutoFit/>
            </a:bodyPr>
            <a:lstStyle/>
            <a:p>
              <a:r>
                <a:rPr lang="fr-FR" sz="1600" b="1" dirty="0">
                  <a:solidFill>
                    <a:srgbClr val="DCDCDC"/>
                  </a:solidFill>
                  <a:latin typeface="Alte Haas Grotesk" panose="02000503000000020004" pitchFamily="2" charset="0"/>
                </a:rPr>
                <a:t>@tpierrain</a:t>
              </a: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3019" y="6354705"/>
              <a:ext cx="506215" cy="506217"/>
            </a:xfrm>
            <a:prstGeom prst="rect">
              <a:avLst/>
            </a:prstGeom>
          </p:spPr>
        </p:pic>
      </p:grpSp>
      <p:sp>
        <p:nvSpPr>
          <p:cNvPr id="16" name="TextBox 15">
            <a:extLst>
              <a:ext uri="{FF2B5EF4-FFF2-40B4-BE49-F238E27FC236}">
                <a16:creationId xmlns:a16="http://schemas.microsoft.com/office/drawing/2014/main" id="{D9B7F63F-67C0-40D3-A9A0-0F98F5CB4466}"/>
              </a:ext>
            </a:extLst>
          </p:cNvPr>
          <p:cNvSpPr txBox="1"/>
          <p:nvPr/>
        </p:nvSpPr>
        <p:spPr>
          <a:xfrm>
            <a:off x="4374007" y="5606525"/>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Questions </a:t>
            </a:r>
            <a:r>
              <a:rPr lang="fr-FR" sz="2800" b="1" cap="all" dirty="0">
                <a:solidFill>
                  <a:srgbClr val="FAFCD7"/>
                </a:solidFill>
                <a:latin typeface="Alte Haas Grotesk" panose="02000503000000020004" pitchFamily="2" charset="0"/>
              </a:rPr>
              <a:t>?</a:t>
            </a:r>
          </a:p>
        </p:txBody>
      </p:sp>
    </p:spTree>
    <p:extLst>
      <p:ext uri="{BB962C8B-B14F-4D97-AF65-F5344CB8AC3E}">
        <p14:creationId xmlns:p14="http://schemas.microsoft.com/office/powerpoint/2010/main" val="1981561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6423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9220BB-6670-470B-8E8C-5F577F4A1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908" y="209605"/>
            <a:ext cx="9658184" cy="6438789"/>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Trop </a:t>
            </a:r>
            <a:r>
              <a:rPr lang="fr-FR" sz="2800" b="1" cap="all" dirty="0">
                <a:solidFill>
                  <a:srgbClr val="FAFCD7"/>
                </a:solidFill>
                <a:latin typeface="Alte Haas Grotesk" panose="02000503000000020004" pitchFamily="2" charset="0"/>
              </a:rPr>
              <a:t>tech-</a:t>
            </a:r>
            <a:r>
              <a:rPr lang="fr-FR" sz="2800" b="1" cap="all" dirty="0" err="1">
                <a:solidFill>
                  <a:srgbClr val="FAFCD7"/>
                </a:solidFill>
                <a:latin typeface="Alte Haas Grotesk" panose="02000503000000020004" pitchFamily="2" charset="0"/>
              </a:rPr>
              <a:t>centric</a:t>
            </a:r>
            <a:endParaRPr lang="fr-FR" sz="2800" b="1" cap="all" dirty="0">
              <a:solidFill>
                <a:srgbClr val="F9D45F"/>
              </a:solidFill>
              <a:latin typeface="Alte Haas Grotesk" panose="02000503000000020004" pitchFamily="2" charset="0"/>
            </a:endParaRPr>
          </a:p>
        </p:txBody>
      </p:sp>
    </p:spTree>
    <p:extLst>
      <p:ext uri="{BB962C8B-B14F-4D97-AF65-F5344CB8AC3E}">
        <p14:creationId xmlns:p14="http://schemas.microsoft.com/office/powerpoint/2010/main" val="3628356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28F27-B9A3-4BDE-9CA0-9D020FBAD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226086" cy="6943695"/>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Trop </a:t>
            </a:r>
            <a:r>
              <a:rPr lang="fr-FR" sz="2800" b="1" cap="all" dirty="0">
                <a:solidFill>
                  <a:srgbClr val="FAFCD7"/>
                </a:solidFill>
                <a:latin typeface="Alte Haas Grotesk" panose="02000503000000020004" pitchFamily="2" charset="0"/>
              </a:rPr>
              <a:t>rigides</a:t>
            </a:r>
            <a:endParaRPr lang="fr-FR" sz="2800" b="1" cap="all" dirty="0">
              <a:solidFill>
                <a:srgbClr val="F9D45F"/>
              </a:solidFill>
              <a:latin typeface="Alte Haas Grotesk" panose="02000503000000020004" pitchFamily="2" charset="0"/>
            </a:endParaRPr>
          </a:p>
        </p:txBody>
      </p:sp>
      <p:sp>
        <p:nvSpPr>
          <p:cNvPr id="5" name="TextBox 4">
            <a:extLst>
              <a:ext uri="{FF2B5EF4-FFF2-40B4-BE49-F238E27FC236}">
                <a16:creationId xmlns:a16="http://schemas.microsoft.com/office/drawing/2014/main" id="{267AC933-31BA-48A2-9B51-42B5157CF7BE}"/>
              </a:ext>
            </a:extLst>
          </p:cNvPr>
          <p:cNvSpPr txBox="1"/>
          <p:nvPr/>
        </p:nvSpPr>
        <p:spPr>
          <a:xfrm rot="21300000">
            <a:off x="10567283" y="2115047"/>
            <a:ext cx="1261884" cy="1015663"/>
          </a:xfrm>
          <a:prstGeom prst="rect">
            <a:avLst/>
          </a:prstGeom>
          <a:noFill/>
        </p:spPr>
        <p:txBody>
          <a:bodyPr wrap="none" rtlCol="0">
            <a:spAutoFit/>
          </a:bodyPr>
          <a:lstStyle/>
          <a:p>
            <a:r>
              <a:rPr lang="fr-FR" sz="2000" b="1" dirty="0" err="1">
                <a:solidFill>
                  <a:schemeClr val="bg1"/>
                </a:solidFill>
                <a:latin typeface="Courier New" panose="02070309020205020404" pitchFamily="49" charset="0"/>
                <a:cs typeface="Courier New" panose="02070309020205020404" pitchFamily="49" charset="0"/>
              </a:rPr>
              <a:t>Given</a:t>
            </a:r>
            <a:r>
              <a:rPr lang="fr-FR" sz="2000" b="1" dirty="0">
                <a:solidFill>
                  <a:schemeClr val="bg1"/>
                </a:solidFill>
                <a:latin typeface="Courier New" panose="02070309020205020404" pitchFamily="49" charset="0"/>
                <a:cs typeface="Courier New" panose="02070309020205020404" pitchFamily="49" charset="0"/>
              </a:rPr>
              <a:t> …</a:t>
            </a:r>
          </a:p>
          <a:p>
            <a:r>
              <a:rPr lang="fr-FR" sz="2000" b="1" dirty="0" err="1">
                <a:solidFill>
                  <a:schemeClr val="bg1"/>
                </a:solidFill>
                <a:latin typeface="Courier New" panose="02070309020205020404" pitchFamily="49" charset="0"/>
                <a:cs typeface="Courier New" panose="02070309020205020404" pitchFamily="49" charset="0"/>
              </a:rPr>
              <a:t>When</a:t>
            </a:r>
            <a:r>
              <a:rPr lang="fr-FR" sz="2000" b="1" dirty="0">
                <a:solidFill>
                  <a:schemeClr val="bg1"/>
                </a:solidFill>
                <a:latin typeface="Courier New" panose="02070309020205020404" pitchFamily="49" charset="0"/>
                <a:cs typeface="Courier New" panose="02070309020205020404" pitchFamily="49" charset="0"/>
              </a:rPr>
              <a:t> …</a:t>
            </a:r>
          </a:p>
          <a:p>
            <a:r>
              <a:rPr lang="fr-FR" sz="2000" b="1" dirty="0" err="1">
                <a:solidFill>
                  <a:schemeClr val="bg1"/>
                </a:solidFill>
                <a:latin typeface="Courier New" panose="02070309020205020404" pitchFamily="49" charset="0"/>
                <a:cs typeface="Courier New" panose="02070309020205020404" pitchFamily="49" charset="0"/>
              </a:rPr>
              <a:t>Then</a:t>
            </a:r>
            <a:r>
              <a:rPr lang="fr-FR" sz="2000" b="1" dirty="0">
                <a:solidFill>
                  <a:schemeClr val="bg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88967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9579C0-1CE7-4129-8F18-4F0B268AD1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883444"/>
            <a:ext cx="12252325" cy="9189244"/>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Les « </a:t>
            </a:r>
            <a:r>
              <a:rPr lang="fr-FR" sz="2800" b="1" cap="all" dirty="0">
                <a:solidFill>
                  <a:srgbClr val="FAFCD7"/>
                </a:solidFill>
                <a:latin typeface="Alte Haas Grotesk" panose="02000503000000020004" pitchFamily="2" charset="0"/>
              </a:rPr>
              <a:t>Garagistes </a:t>
            </a:r>
            <a:r>
              <a:rPr lang="fr-FR" sz="2800" b="1" cap="all" dirty="0">
                <a:solidFill>
                  <a:srgbClr val="F9D45F"/>
                </a:solidFill>
                <a:latin typeface="Alte Haas Grotesk" panose="02000503000000020004" pitchFamily="2" charset="0"/>
              </a:rPr>
              <a:t>»</a:t>
            </a:r>
          </a:p>
        </p:txBody>
      </p:sp>
    </p:spTree>
    <p:extLst>
      <p:ext uri="{BB962C8B-B14F-4D97-AF65-F5344CB8AC3E}">
        <p14:creationId xmlns:p14="http://schemas.microsoft.com/office/powerpoint/2010/main" val="3267044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D9CF1D9-F925-4EA2-B6FC-0072A48825FB}"/>
              </a:ext>
            </a:extLst>
          </p:cNvPr>
          <p:cNvGrpSpPr/>
          <p:nvPr/>
        </p:nvGrpSpPr>
        <p:grpSpPr>
          <a:xfrm>
            <a:off x="0" y="0"/>
            <a:ext cx="12192000" cy="6858000"/>
            <a:chOff x="0" y="0"/>
            <a:chExt cx="12192000" cy="6858000"/>
          </a:xfrm>
        </p:grpSpPr>
        <p:grpSp>
          <p:nvGrpSpPr>
            <p:cNvPr id="5" name="Group 4">
              <a:extLst>
                <a:ext uri="{FF2B5EF4-FFF2-40B4-BE49-F238E27FC236}">
                  <a16:creationId xmlns:a16="http://schemas.microsoft.com/office/drawing/2014/main" id="{70C178B6-1470-4DD4-BE1C-1ED591BAB2FD}"/>
                </a:ext>
              </a:extLst>
            </p:cNvPr>
            <p:cNvGrpSpPr/>
            <p:nvPr/>
          </p:nvGrpSpPr>
          <p:grpSpPr>
            <a:xfrm>
              <a:off x="0" y="0"/>
              <a:ext cx="12192000" cy="6858000"/>
              <a:chOff x="0" y="0"/>
              <a:chExt cx="12192000" cy="685800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Parallelogram 3">
                <a:extLst>
                  <a:ext uri="{FF2B5EF4-FFF2-40B4-BE49-F238E27FC236}">
                    <a16:creationId xmlns:a16="http://schemas.microsoft.com/office/drawing/2014/main" id="{B453A012-573A-47C1-8E13-156C42AD795A}"/>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 name="Parallelogram 9">
              <a:extLst>
                <a:ext uri="{FF2B5EF4-FFF2-40B4-BE49-F238E27FC236}">
                  <a16:creationId xmlns:a16="http://schemas.microsoft.com/office/drawing/2014/main" id="{A0BFB52D-C1D4-4646-9BC3-5597C02A34B6}"/>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Tree>
    <p:extLst>
      <p:ext uri="{BB962C8B-B14F-4D97-AF65-F5344CB8AC3E}">
        <p14:creationId xmlns:p14="http://schemas.microsoft.com/office/powerpoint/2010/main" val="36688234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7127</TotalTime>
  <Words>6484</Words>
  <Application>Microsoft Office PowerPoint</Application>
  <PresentationFormat>Widescreen</PresentationFormat>
  <Paragraphs>1122</Paragraphs>
  <Slides>51</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Alte Haas Grotesk</vt:lpstr>
      <vt:lpstr>Arial</vt:lpstr>
      <vt:lpstr>Calibri</vt:lpstr>
      <vt:lpstr>Courier New</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PIERRAIN Thomas</cp:lastModifiedBy>
  <cp:revision>1101</cp:revision>
  <dcterms:created xsi:type="dcterms:W3CDTF">2021-05-22T16:07:41Z</dcterms:created>
  <dcterms:modified xsi:type="dcterms:W3CDTF">2021-09-20T23:28:52Z</dcterms:modified>
</cp:coreProperties>
</file>